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3004800" cy="9753600"/>
  <p:notesSz cx="6858000" cy="9144000"/>
  <p:defaultTextStyle>
    <a:lvl1pPr algn="ctr" defTabSz="584200">
      <a:defRPr sz="4200">
        <a:solidFill>
          <a:srgbClr val="535353"/>
        </a:solidFill>
        <a:latin typeface="+mn-lt"/>
        <a:ea typeface="+mn-ea"/>
        <a:cs typeface="+mn-cs"/>
        <a:sym typeface="Gill Sans Light"/>
      </a:defRPr>
    </a:lvl1pPr>
    <a:lvl2pPr indent="342900" algn="ctr" defTabSz="584200">
      <a:defRPr sz="4200">
        <a:solidFill>
          <a:srgbClr val="535353"/>
        </a:solidFill>
        <a:latin typeface="+mn-lt"/>
        <a:ea typeface="+mn-ea"/>
        <a:cs typeface="+mn-cs"/>
        <a:sym typeface="Gill Sans Light"/>
      </a:defRPr>
    </a:lvl2pPr>
    <a:lvl3pPr indent="685800" algn="ctr" defTabSz="584200">
      <a:defRPr sz="4200">
        <a:solidFill>
          <a:srgbClr val="535353"/>
        </a:solidFill>
        <a:latin typeface="+mn-lt"/>
        <a:ea typeface="+mn-ea"/>
        <a:cs typeface="+mn-cs"/>
        <a:sym typeface="Gill Sans Light"/>
      </a:defRPr>
    </a:lvl3pPr>
    <a:lvl4pPr indent="1028700" algn="ctr" defTabSz="584200">
      <a:defRPr sz="4200">
        <a:solidFill>
          <a:srgbClr val="535353"/>
        </a:solidFill>
        <a:latin typeface="+mn-lt"/>
        <a:ea typeface="+mn-ea"/>
        <a:cs typeface="+mn-cs"/>
        <a:sym typeface="Gill Sans Light"/>
      </a:defRPr>
    </a:lvl4pPr>
    <a:lvl5pPr indent="1371600" algn="ctr" defTabSz="584200">
      <a:defRPr sz="4200">
        <a:solidFill>
          <a:srgbClr val="535353"/>
        </a:solidFill>
        <a:latin typeface="+mn-lt"/>
        <a:ea typeface="+mn-ea"/>
        <a:cs typeface="+mn-cs"/>
        <a:sym typeface="Gill Sans Light"/>
      </a:defRPr>
    </a:lvl5pPr>
    <a:lvl6pPr indent="1714500" algn="ctr" defTabSz="584200">
      <a:defRPr sz="4200">
        <a:solidFill>
          <a:srgbClr val="535353"/>
        </a:solidFill>
        <a:latin typeface="+mn-lt"/>
        <a:ea typeface="+mn-ea"/>
        <a:cs typeface="+mn-cs"/>
        <a:sym typeface="Gill Sans Light"/>
      </a:defRPr>
    </a:lvl6pPr>
    <a:lvl7pPr indent="2057400" algn="ctr" defTabSz="584200">
      <a:defRPr sz="4200">
        <a:solidFill>
          <a:srgbClr val="535353"/>
        </a:solidFill>
        <a:latin typeface="+mn-lt"/>
        <a:ea typeface="+mn-ea"/>
        <a:cs typeface="+mn-cs"/>
        <a:sym typeface="Gill Sans Light"/>
      </a:defRPr>
    </a:lvl7pPr>
    <a:lvl8pPr indent="2400300" algn="ctr" defTabSz="584200">
      <a:defRPr sz="4200">
        <a:solidFill>
          <a:srgbClr val="535353"/>
        </a:solidFill>
        <a:latin typeface="+mn-lt"/>
        <a:ea typeface="+mn-ea"/>
        <a:cs typeface="+mn-cs"/>
        <a:sym typeface="Gill Sans Light"/>
      </a:defRPr>
    </a:lvl8pPr>
    <a:lvl9pPr indent="2743200" algn="ctr" defTabSz="584200">
      <a:defRPr sz="4200">
        <a:solidFill>
          <a:srgbClr val="535353"/>
        </a:solidFill>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def" i="de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def" i="de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def" i="de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def" i="de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def" i="de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def" i="de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def" i="de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def" i="de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ph type="sldImg"/>
          </p:nvPr>
        </p:nvSpPr>
        <p:spPr>
          <a:xfrm>
            <a:off x="1143000" y="685800"/>
            <a:ext cx="4572000" cy="3429000"/>
          </a:xfrm>
          <a:prstGeom prst="rect">
            <a:avLst/>
          </a:prstGeom>
        </p:spPr>
        <p:txBody>
          <a:bodyPr/>
          <a:lstStyle/>
          <a:p>
            <a:pPr lvl="0"/>
          </a:p>
        </p:txBody>
      </p:sp>
      <p:sp>
        <p:nvSpPr>
          <p:cNvPr id="49" name="Shape 4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355600" y="2044700"/>
            <a:ext cx="12293600" cy="3238500"/>
          </a:xfrm>
          <a:prstGeom prst="rect">
            <a:avLst/>
          </a:prstGeom>
        </p:spPr>
        <p:txBody>
          <a:bodyPr lIns="0" tIns="0" rIns="0" bIns="0" anchor="b"/>
          <a:lstStyle/>
          <a:p>
            <a:pPr lvl="0">
              <a:defRPr cap="none" sz="1800">
                <a:solidFill>
                  <a:srgbClr val="000000"/>
                </a:solidFill>
              </a:defRPr>
            </a:pPr>
            <a:r>
              <a:rPr cap="all" sz="7200">
                <a:solidFill>
                  <a:srgbClr val="535353"/>
                </a:solidFill>
              </a:rPr>
              <a:t>Title Text</a:t>
            </a:r>
          </a:p>
        </p:txBody>
      </p:sp>
      <p:sp>
        <p:nvSpPr>
          <p:cNvPr id="6" name="Shape 6"/>
          <p:cNvSpPr/>
          <p:nvPr>
            <p:ph type="body" idx="1"/>
          </p:nvPr>
        </p:nvSpPr>
        <p:spPr>
          <a:xfrm>
            <a:off x="355600" y="5270500"/>
            <a:ext cx="12293600" cy="129540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3800">
                <a:solidFill>
                  <a:srgbClr val="525252"/>
                </a:solidFill>
              </a:rPr>
              <a:t>Body Level One</a:t>
            </a:r>
            <a:endParaRPr sz="3800">
              <a:solidFill>
                <a:srgbClr val="525252"/>
              </a:solidFill>
            </a:endParaRPr>
          </a:p>
          <a:p>
            <a:pPr lvl="1">
              <a:defRPr sz="1800">
                <a:solidFill>
                  <a:srgbClr val="000000"/>
                </a:solidFill>
              </a:defRPr>
            </a:pPr>
            <a:r>
              <a:rPr sz="3800">
                <a:solidFill>
                  <a:srgbClr val="525252"/>
                </a:solidFill>
              </a:rPr>
              <a:t>Body Level Two</a:t>
            </a:r>
            <a:endParaRPr sz="3800">
              <a:solidFill>
                <a:srgbClr val="525252"/>
              </a:solidFill>
            </a:endParaRPr>
          </a:p>
          <a:p>
            <a:pPr lvl="2">
              <a:defRPr sz="1800">
                <a:solidFill>
                  <a:srgbClr val="000000"/>
                </a:solidFill>
              </a:defRPr>
            </a:pPr>
            <a:r>
              <a:rPr sz="3800">
                <a:solidFill>
                  <a:srgbClr val="525252"/>
                </a:solidFill>
              </a:rPr>
              <a:t>Body Level Three</a:t>
            </a:r>
            <a:endParaRPr sz="3800">
              <a:solidFill>
                <a:srgbClr val="525252"/>
              </a:solidFill>
            </a:endParaRPr>
          </a:p>
          <a:p>
            <a:pPr lvl="3">
              <a:defRPr sz="1800">
                <a:solidFill>
                  <a:srgbClr val="000000"/>
                </a:solidFill>
              </a:defRPr>
            </a:pPr>
            <a:r>
              <a:rPr sz="3800">
                <a:solidFill>
                  <a:srgbClr val="525252"/>
                </a:solidFill>
              </a:rPr>
              <a:t>Body Level Four</a:t>
            </a:r>
            <a:endParaRPr sz="3800">
              <a:solidFill>
                <a:srgbClr val="525252"/>
              </a:solidFill>
            </a:endParaRPr>
          </a:p>
          <a:p>
            <a:pPr lvl="4">
              <a:defRPr sz="1800">
                <a:solidFill>
                  <a:srgbClr val="000000"/>
                </a:solidFill>
              </a:defRPr>
            </a:pPr>
            <a:r>
              <a:rPr sz="3800">
                <a:solidFill>
                  <a:srgbClr val="525252"/>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 Top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28" name="Shape 28"/>
          <p:cNvSpPr/>
          <p:nvPr>
            <p:ph type="title"/>
          </p:nvPr>
        </p:nvSpPr>
        <p:spPr>
          <a:xfrm>
            <a:off x="355600" y="3225800"/>
            <a:ext cx="12293600" cy="33020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30" name="Shape 30"/>
          <p:cNvSpPr/>
          <p:nvPr>
            <p:ph type="title"/>
          </p:nvPr>
        </p:nvSpPr>
        <p:spPr>
          <a:xfrm>
            <a:off x="355600" y="7416800"/>
            <a:ext cx="12293600" cy="12827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hape 32"/>
          <p:cNvSpPr/>
          <p:nvPr>
            <p:ph type="title"/>
          </p:nvPr>
        </p:nvSpPr>
        <p:spPr>
          <a:xfrm>
            <a:off x="355600" y="7416800"/>
            <a:ext cx="12293600" cy="12827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4" name="Shape 34"/>
          <p:cNvSpPr/>
          <p:nvPr>
            <p:ph type="title"/>
          </p:nvPr>
        </p:nvSpPr>
        <p:spPr>
          <a:xfrm>
            <a:off x="355600" y="1384300"/>
            <a:ext cx="5892800" cy="3505200"/>
          </a:xfrm>
          <a:prstGeom prst="rect">
            <a:avLst/>
          </a:prstGeom>
        </p:spPr>
        <p:txBody>
          <a:bodyPr lIns="0" tIns="0" rIns="0" bIns="0" anchor="b"/>
          <a:lstStyle/>
          <a:p>
            <a:pPr lvl="0">
              <a:defRPr cap="none" sz="1800">
                <a:solidFill>
                  <a:srgbClr val="000000"/>
                </a:solidFill>
              </a:defRPr>
            </a:pPr>
            <a:r>
              <a:rPr cap="all" sz="7200">
                <a:solidFill>
                  <a:srgbClr val="535353"/>
                </a:solidFill>
              </a:rPr>
              <a:t>Title Text</a:t>
            </a:r>
          </a:p>
        </p:txBody>
      </p:sp>
      <p:sp>
        <p:nvSpPr>
          <p:cNvPr id="35" name="Shape 35"/>
          <p:cNvSpPr/>
          <p:nvPr>
            <p:ph type="body" idx="1"/>
          </p:nvPr>
        </p:nvSpPr>
        <p:spPr>
          <a:xfrm>
            <a:off x="355600" y="4876800"/>
            <a:ext cx="5892800" cy="129540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3800">
                <a:solidFill>
                  <a:srgbClr val="525252"/>
                </a:solidFill>
              </a:rPr>
              <a:t>Body Level One</a:t>
            </a:r>
            <a:endParaRPr sz="3800">
              <a:solidFill>
                <a:srgbClr val="525252"/>
              </a:solidFill>
            </a:endParaRPr>
          </a:p>
          <a:p>
            <a:pPr lvl="1">
              <a:defRPr sz="1800">
                <a:solidFill>
                  <a:srgbClr val="000000"/>
                </a:solidFill>
              </a:defRPr>
            </a:pPr>
            <a:r>
              <a:rPr sz="3800">
                <a:solidFill>
                  <a:srgbClr val="525252"/>
                </a:solidFill>
              </a:rPr>
              <a:t>Body Level Two</a:t>
            </a:r>
            <a:endParaRPr sz="3800">
              <a:solidFill>
                <a:srgbClr val="525252"/>
              </a:solidFill>
            </a:endParaRPr>
          </a:p>
          <a:p>
            <a:pPr lvl="2">
              <a:defRPr sz="1800">
                <a:solidFill>
                  <a:srgbClr val="000000"/>
                </a:solidFill>
              </a:defRPr>
            </a:pPr>
            <a:r>
              <a:rPr sz="3800">
                <a:solidFill>
                  <a:srgbClr val="525252"/>
                </a:solidFill>
              </a:rPr>
              <a:t>Body Level Three</a:t>
            </a:r>
            <a:endParaRPr sz="3800">
              <a:solidFill>
                <a:srgbClr val="525252"/>
              </a:solidFill>
            </a:endParaRPr>
          </a:p>
          <a:p>
            <a:pPr lvl="3">
              <a:defRPr sz="1800">
                <a:solidFill>
                  <a:srgbClr val="000000"/>
                </a:solidFill>
              </a:defRPr>
            </a:pPr>
            <a:r>
              <a:rPr sz="3800">
                <a:solidFill>
                  <a:srgbClr val="525252"/>
                </a:solidFill>
              </a:rPr>
              <a:t>Body Level Four</a:t>
            </a:r>
            <a:endParaRPr sz="3800">
              <a:solidFill>
                <a:srgbClr val="525252"/>
              </a:solidFill>
            </a:endParaRPr>
          </a:p>
          <a:p>
            <a:pPr lvl="4">
              <a:defRPr sz="1800">
                <a:solidFill>
                  <a:srgbClr val="000000"/>
                </a:solidFill>
              </a:defRPr>
            </a:pPr>
            <a:r>
              <a:rPr sz="3800">
                <a:solidFill>
                  <a:srgbClr val="525252"/>
                </a:solidFill>
              </a:rPr>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 name="Shape 37"/>
          <p:cNvSpPr/>
          <p:nvPr>
            <p:ph type="title"/>
          </p:nvPr>
        </p:nvSpPr>
        <p:spPr>
          <a:xfrm>
            <a:off x="355600" y="1384300"/>
            <a:ext cx="5892800" cy="3505200"/>
          </a:xfrm>
          <a:prstGeom prst="rect">
            <a:avLst/>
          </a:prstGeom>
        </p:spPr>
        <p:txBody>
          <a:bodyPr lIns="0" tIns="0" rIns="0" bIns="0" anchor="b"/>
          <a:lstStyle/>
          <a:p>
            <a:pPr lvl="0">
              <a:defRPr cap="none" sz="1800">
                <a:solidFill>
                  <a:srgbClr val="000000"/>
                </a:solidFill>
              </a:defRPr>
            </a:pPr>
            <a:r>
              <a:rPr cap="all" sz="7200">
                <a:solidFill>
                  <a:srgbClr val="535353"/>
                </a:solidFill>
              </a:rPr>
              <a:t>Title Text</a:t>
            </a:r>
          </a:p>
        </p:txBody>
      </p:sp>
      <p:sp>
        <p:nvSpPr>
          <p:cNvPr id="38" name="Shape 38"/>
          <p:cNvSpPr/>
          <p:nvPr>
            <p:ph type="body" idx="1"/>
          </p:nvPr>
        </p:nvSpPr>
        <p:spPr>
          <a:xfrm>
            <a:off x="355600" y="4876800"/>
            <a:ext cx="5892800" cy="129540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3800">
                <a:solidFill>
                  <a:srgbClr val="525252"/>
                </a:solidFill>
              </a:rPr>
              <a:t>Body Level One</a:t>
            </a:r>
            <a:endParaRPr sz="3800">
              <a:solidFill>
                <a:srgbClr val="525252"/>
              </a:solidFill>
            </a:endParaRPr>
          </a:p>
          <a:p>
            <a:pPr lvl="1">
              <a:defRPr sz="1800">
                <a:solidFill>
                  <a:srgbClr val="000000"/>
                </a:solidFill>
              </a:defRPr>
            </a:pPr>
            <a:r>
              <a:rPr sz="3800">
                <a:solidFill>
                  <a:srgbClr val="525252"/>
                </a:solidFill>
              </a:rPr>
              <a:t>Body Level Two</a:t>
            </a:r>
            <a:endParaRPr sz="3800">
              <a:solidFill>
                <a:srgbClr val="525252"/>
              </a:solidFill>
            </a:endParaRPr>
          </a:p>
          <a:p>
            <a:pPr lvl="2">
              <a:defRPr sz="1800">
                <a:solidFill>
                  <a:srgbClr val="000000"/>
                </a:solidFill>
              </a:defRPr>
            </a:pPr>
            <a:r>
              <a:rPr sz="3800">
                <a:solidFill>
                  <a:srgbClr val="525252"/>
                </a:solidFill>
              </a:rPr>
              <a:t>Body Level Three</a:t>
            </a:r>
            <a:endParaRPr sz="3800">
              <a:solidFill>
                <a:srgbClr val="525252"/>
              </a:solidFill>
            </a:endParaRPr>
          </a:p>
          <a:p>
            <a:pPr lvl="3">
              <a:defRPr sz="1800">
                <a:solidFill>
                  <a:srgbClr val="000000"/>
                </a:solidFill>
              </a:defRPr>
            </a:pPr>
            <a:r>
              <a:rPr sz="3800">
                <a:solidFill>
                  <a:srgbClr val="525252"/>
                </a:solidFill>
              </a:rPr>
              <a:t>Body Level Four</a:t>
            </a:r>
            <a:endParaRPr sz="3800">
              <a:solidFill>
                <a:srgbClr val="525252"/>
              </a:solidFill>
            </a:endParaRPr>
          </a:p>
          <a:p>
            <a:pPr lvl="4">
              <a:defRPr sz="1800">
                <a:solidFill>
                  <a:srgbClr val="000000"/>
                </a:solidFill>
              </a:defRPr>
            </a:pPr>
            <a:r>
              <a:rPr sz="3800">
                <a:solidFill>
                  <a:srgbClr val="525252"/>
                </a:solidFill>
              </a:rPr>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41" name="Shape 41"/>
          <p:cNvSpPr/>
          <p:nvPr>
            <p:ph type="body" idx="1"/>
          </p:nvPr>
        </p:nvSpPr>
        <p:spPr>
          <a:xfrm>
            <a:off x="355600" y="3187700"/>
            <a:ext cx="5892800" cy="5842000"/>
          </a:xfrm>
          <a:prstGeom prst="rect">
            <a:avLst/>
          </a:prstGeom>
        </p:spPr>
        <p:txBody>
          <a:body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44" name="Shape 44"/>
          <p:cNvSpPr/>
          <p:nvPr>
            <p:ph type="body" idx="1"/>
          </p:nvPr>
        </p:nvSpPr>
        <p:spPr>
          <a:xfrm>
            <a:off x="355600" y="3187700"/>
            <a:ext cx="5892800" cy="5842000"/>
          </a:xfrm>
          <a:prstGeom prst="rect">
            <a:avLst/>
          </a:prstGeom>
        </p:spPr>
        <p:txBody>
          <a:body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47" name="Shape 47"/>
          <p:cNvSpPr/>
          <p:nvPr>
            <p:ph type="body" idx="1"/>
          </p:nvPr>
        </p:nvSpPr>
        <p:spPr>
          <a:xfrm>
            <a:off x="6756400" y="3187700"/>
            <a:ext cx="5892800" cy="5842000"/>
          </a:xfrm>
          <a:prstGeom prst="rect">
            <a:avLst/>
          </a:prstGeom>
        </p:spPr>
        <p:txBody>
          <a:body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 Photo">
    <p:spTree>
      <p:nvGrpSpPr>
        <p:cNvPr id="1" name=""/>
        <p:cNvGrpSpPr/>
        <p:nvPr/>
      </p:nvGrpSpPr>
      <p:grpSpPr>
        <a:xfrm>
          <a:off x="0" y="0"/>
          <a:ext cx="0" cy="0"/>
          <a:chOff x="0" y="0"/>
          <a:chExt cx="0" cy="0"/>
        </a:xfrm>
      </p:grpSpPr>
      <p:sp>
        <p:nvSpPr>
          <p:cNvPr id="8" name="Shape 8"/>
          <p:cNvSpPr/>
          <p:nvPr>
            <p:ph type="title"/>
          </p:nvPr>
        </p:nvSpPr>
        <p:spPr>
          <a:xfrm>
            <a:off x="355600" y="6832600"/>
            <a:ext cx="12293600" cy="1257300"/>
          </a:xfrm>
          <a:prstGeom prst="rect">
            <a:avLst/>
          </a:prstGeom>
        </p:spPr>
        <p:txBody>
          <a:bodyPr lIns="0" tIns="0" rIns="0" bIns="0" anchor="b"/>
          <a:lstStyle/>
          <a:p>
            <a:pPr lvl="0">
              <a:defRPr cap="none" sz="1800">
                <a:solidFill>
                  <a:srgbClr val="000000"/>
                </a:solidFill>
              </a:defRPr>
            </a:pPr>
            <a:r>
              <a:rPr cap="all" sz="7200">
                <a:solidFill>
                  <a:srgbClr val="535353"/>
                </a:solidFill>
              </a:rPr>
              <a:t>Title Text</a:t>
            </a:r>
          </a:p>
        </p:txBody>
      </p:sp>
      <p:sp>
        <p:nvSpPr>
          <p:cNvPr id="9" name="Shape 9"/>
          <p:cNvSpPr/>
          <p:nvPr>
            <p:ph type="body" idx="1"/>
          </p:nvPr>
        </p:nvSpPr>
        <p:spPr>
          <a:xfrm>
            <a:off x="355600" y="8077200"/>
            <a:ext cx="12293600" cy="120650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3800">
                <a:solidFill>
                  <a:srgbClr val="525252"/>
                </a:solidFill>
              </a:rPr>
              <a:t>Body Level One</a:t>
            </a:r>
            <a:endParaRPr sz="3800">
              <a:solidFill>
                <a:srgbClr val="525252"/>
              </a:solidFill>
            </a:endParaRPr>
          </a:p>
          <a:p>
            <a:pPr lvl="1">
              <a:defRPr sz="1800">
                <a:solidFill>
                  <a:srgbClr val="000000"/>
                </a:solidFill>
              </a:defRPr>
            </a:pPr>
            <a:r>
              <a:rPr sz="3800">
                <a:solidFill>
                  <a:srgbClr val="525252"/>
                </a:solidFill>
              </a:rPr>
              <a:t>Body Level Two</a:t>
            </a:r>
            <a:endParaRPr sz="3800">
              <a:solidFill>
                <a:srgbClr val="525252"/>
              </a:solidFill>
            </a:endParaRPr>
          </a:p>
          <a:p>
            <a:pPr lvl="2">
              <a:defRPr sz="1800">
                <a:solidFill>
                  <a:srgbClr val="000000"/>
                </a:solidFill>
              </a:defRPr>
            </a:pPr>
            <a:r>
              <a:rPr sz="3800">
                <a:solidFill>
                  <a:srgbClr val="525252"/>
                </a:solidFill>
              </a:rPr>
              <a:t>Body Level Three</a:t>
            </a:r>
            <a:endParaRPr sz="3800">
              <a:solidFill>
                <a:srgbClr val="525252"/>
              </a:solidFill>
            </a:endParaRPr>
          </a:p>
          <a:p>
            <a:pPr lvl="3">
              <a:defRPr sz="1800">
                <a:solidFill>
                  <a:srgbClr val="000000"/>
                </a:solidFill>
              </a:defRPr>
            </a:pPr>
            <a:r>
              <a:rPr sz="3800">
                <a:solidFill>
                  <a:srgbClr val="525252"/>
                </a:solidFill>
              </a:rPr>
              <a:t>Body Level Four</a:t>
            </a:r>
            <a:endParaRPr sz="3800">
              <a:solidFill>
                <a:srgbClr val="525252"/>
              </a:solidFill>
            </a:endParaRPr>
          </a:p>
          <a:p>
            <a:pPr lvl="4">
              <a:defRPr sz="1800">
                <a:solidFill>
                  <a:srgbClr val="000000"/>
                </a:solidFill>
              </a:defRPr>
            </a:pPr>
            <a:r>
              <a:rPr sz="3800">
                <a:solidFill>
                  <a:srgbClr val="525252"/>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 Photo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355600" y="6832600"/>
            <a:ext cx="12293600" cy="1257300"/>
          </a:xfrm>
          <a:prstGeom prst="rect">
            <a:avLst/>
          </a:prstGeom>
        </p:spPr>
        <p:txBody>
          <a:bodyPr lIns="0" tIns="0" rIns="0" bIns="0" anchor="b"/>
          <a:lstStyle/>
          <a:p>
            <a:pPr lvl="0">
              <a:defRPr cap="none" sz="1800">
                <a:solidFill>
                  <a:srgbClr val="000000"/>
                </a:solidFill>
              </a:defRPr>
            </a:pPr>
            <a:r>
              <a:rPr cap="all" sz="7200">
                <a:solidFill>
                  <a:srgbClr val="535353"/>
                </a:solidFill>
              </a:rPr>
              <a:t>Title Text</a:t>
            </a:r>
          </a:p>
        </p:txBody>
      </p:sp>
      <p:sp>
        <p:nvSpPr>
          <p:cNvPr id="12" name="Shape 12"/>
          <p:cNvSpPr/>
          <p:nvPr>
            <p:ph type="body" idx="1"/>
          </p:nvPr>
        </p:nvSpPr>
        <p:spPr>
          <a:xfrm>
            <a:off x="355600" y="8077200"/>
            <a:ext cx="12293600" cy="120650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3800">
                <a:solidFill>
                  <a:srgbClr val="525252"/>
                </a:solidFill>
              </a:rPr>
              <a:t>Body Level One</a:t>
            </a:r>
            <a:endParaRPr sz="3800">
              <a:solidFill>
                <a:srgbClr val="525252"/>
              </a:solidFill>
            </a:endParaRPr>
          </a:p>
          <a:p>
            <a:pPr lvl="1">
              <a:defRPr sz="1800">
                <a:solidFill>
                  <a:srgbClr val="000000"/>
                </a:solidFill>
              </a:defRPr>
            </a:pPr>
            <a:r>
              <a:rPr sz="3800">
                <a:solidFill>
                  <a:srgbClr val="525252"/>
                </a:solidFill>
              </a:rPr>
              <a:t>Body Level Two</a:t>
            </a:r>
            <a:endParaRPr sz="3800">
              <a:solidFill>
                <a:srgbClr val="525252"/>
              </a:solidFill>
            </a:endParaRPr>
          </a:p>
          <a:p>
            <a:pPr lvl="2">
              <a:defRPr sz="1800">
                <a:solidFill>
                  <a:srgbClr val="000000"/>
                </a:solidFill>
              </a:defRPr>
            </a:pPr>
            <a:r>
              <a:rPr sz="3800">
                <a:solidFill>
                  <a:srgbClr val="525252"/>
                </a:solidFill>
              </a:rPr>
              <a:t>Body Level Three</a:t>
            </a:r>
            <a:endParaRPr sz="3800">
              <a:solidFill>
                <a:srgbClr val="525252"/>
              </a:solidFill>
            </a:endParaRPr>
          </a:p>
          <a:p>
            <a:pPr lvl="3">
              <a:defRPr sz="1800">
                <a:solidFill>
                  <a:srgbClr val="000000"/>
                </a:solidFill>
              </a:defRPr>
            </a:pPr>
            <a:r>
              <a:rPr sz="3800">
                <a:solidFill>
                  <a:srgbClr val="525252"/>
                </a:solidFill>
              </a:rPr>
              <a:t>Body Level Four</a:t>
            </a:r>
            <a:endParaRPr sz="3800">
              <a:solidFill>
                <a:srgbClr val="525252"/>
              </a:solidFill>
            </a:endParaRPr>
          </a:p>
          <a:p>
            <a:pPr lvl="4">
              <a:defRPr sz="1800">
                <a:solidFill>
                  <a:srgbClr val="000000"/>
                </a:solidFill>
              </a:defRPr>
            </a:pPr>
            <a:r>
              <a:rPr sz="3800">
                <a:solidFill>
                  <a:srgbClr val="525252"/>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4" name="Shape 14"/>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15" name="Shape 15"/>
          <p:cNvSpPr/>
          <p:nvPr>
            <p:ph type="body" idx="1"/>
          </p:nvPr>
        </p:nvSpPr>
        <p:spPr>
          <a:prstGeom prst="rect">
            <a:avLst/>
          </a:prstGeom>
        </p:spPr>
        <p:txBody>
          <a:body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18" name="Shape 18"/>
          <p:cNvSpPr/>
          <p:nvPr>
            <p:ph type="body" idx="1"/>
          </p:nvPr>
        </p:nvSpPr>
        <p:spPr>
          <a:prstGeom prst="rect">
            <a:avLst/>
          </a:prstGeom>
        </p:spPr>
        <p:txBody>
          <a:bodyPr lIns="0" tIns="0" rIns="0" bIns="0" numCol="2" spcCol="614680" anchor="t"/>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0" name="Shape 20"/>
          <p:cNvSpPr/>
          <p:nvPr>
            <p:ph type="body" idx="1"/>
          </p:nvPr>
        </p:nvSpPr>
        <p:spPr>
          <a:xfrm>
            <a:off x="355600" y="254000"/>
            <a:ext cx="12293600" cy="9232900"/>
          </a:xfrm>
          <a:prstGeom prst="rect">
            <a:avLst/>
          </a:prstGeom>
        </p:spPr>
        <p:txBody>
          <a:bodyPr/>
          <a:lstStyle>
            <a:lvl1pPr>
              <a:lnSpc>
                <a:spcPct val="120000"/>
              </a:lnSpc>
              <a:defRPr sz="4600">
                <a:solidFill>
                  <a:srgbClr val="525252"/>
                </a:solidFill>
              </a:defRPr>
            </a:lvl1pPr>
            <a:lvl2pPr>
              <a:lnSpc>
                <a:spcPct val="120000"/>
              </a:lnSpc>
              <a:defRPr sz="4600">
                <a:solidFill>
                  <a:srgbClr val="525252"/>
                </a:solidFill>
              </a:defRPr>
            </a:lvl2pPr>
            <a:lvl3pPr>
              <a:lnSpc>
                <a:spcPct val="120000"/>
              </a:lnSpc>
              <a:defRPr sz="4600">
                <a:solidFill>
                  <a:srgbClr val="525252"/>
                </a:solidFill>
              </a:defRPr>
            </a:lvl3pPr>
            <a:lvl4pPr>
              <a:lnSpc>
                <a:spcPct val="120000"/>
              </a:lnSpc>
              <a:defRPr sz="4600">
                <a:solidFill>
                  <a:srgbClr val="525252"/>
                </a:solidFill>
              </a:defRPr>
            </a:lvl4pPr>
            <a:lvl5pPr>
              <a:lnSpc>
                <a:spcPct val="120000"/>
              </a:lnSpc>
              <a:defRPr sz="4600">
                <a:solidFill>
                  <a:srgbClr val="525252"/>
                </a:solidFill>
              </a:defRPr>
            </a:lvl5pPr>
          </a:lstStyle>
          <a:p>
            <a:pPr lvl="0">
              <a:defRPr sz="1800">
                <a:solidFill>
                  <a:srgbClr val="000000"/>
                </a:solidFill>
              </a:defRPr>
            </a:pPr>
            <a:r>
              <a:rPr sz="4600">
                <a:solidFill>
                  <a:srgbClr val="525252"/>
                </a:solidFill>
              </a:rPr>
              <a:t>Body Level One</a:t>
            </a:r>
            <a:endParaRPr sz="4600">
              <a:solidFill>
                <a:srgbClr val="525252"/>
              </a:solidFill>
            </a:endParaRPr>
          </a:p>
          <a:p>
            <a:pPr lvl="1">
              <a:defRPr sz="1800">
                <a:solidFill>
                  <a:srgbClr val="000000"/>
                </a:solidFill>
              </a:defRPr>
            </a:pPr>
            <a:r>
              <a:rPr sz="4600">
                <a:solidFill>
                  <a:srgbClr val="525252"/>
                </a:solidFill>
              </a:rPr>
              <a:t>Body Level Two</a:t>
            </a:r>
            <a:endParaRPr sz="4600">
              <a:solidFill>
                <a:srgbClr val="525252"/>
              </a:solidFill>
            </a:endParaRPr>
          </a:p>
          <a:p>
            <a:pPr lvl="2">
              <a:defRPr sz="1800">
                <a:solidFill>
                  <a:srgbClr val="000000"/>
                </a:solidFill>
              </a:defRPr>
            </a:pPr>
            <a:r>
              <a:rPr sz="4600">
                <a:solidFill>
                  <a:srgbClr val="525252"/>
                </a:solidFill>
              </a:rPr>
              <a:t>Body Level Three</a:t>
            </a:r>
            <a:endParaRPr sz="4600">
              <a:solidFill>
                <a:srgbClr val="525252"/>
              </a:solidFill>
            </a:endParaRPr>
          </a:p>
          <a:p>
            <a:pPr lvl="3">
              <a:defRPr sz="1800">
                <a:solidFill>
                  <a:srgbClr val="000000"/>
                </a:solidFill>
              </a:defRPr>
            </a:pPr>
            <a:r>
              <a:rPr sz="4600">
                <a:solidFill>
                  <a:srgbClr val="525252"/>
                </a:solidFill>
              </a:rPr>
              <a:t>Body Level Four</a:t>
            </a:r>
            <a:endParaRPr sz="4600">
              <a:solidFill>
                <a:srgbClr val="525252"/>
              </a:solidFill>
            </a:endParaRPr>
          </a:p>
          <a:p>
            <a:pPr lvl="4">
              <a:defRPr sz="1800">
                <a:solidFill>
                  <a:srgbClr val="000000"/>
                </a:solidFill>
              </a:defRPr>
            </a:pPr>
            <a:r>
              <a:rPr sz="4600">
                <a:solidFill>
                  <a:srgbClr val="525252"/>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lank - Dar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cap="none" sz="1800">
                <a:solidFill>
                  <a:srgbClr val="000000"/>
                </a:solidFill>
              </a:defRPr>
            </a:pPr>
            <a:r>
              <a:rPr cap="all" sz="7200">
                <a:solidFill>
                  <a:srgbClr val="535353"/>
                </a:solidFill>
              </a:rPr>
              <a:t>Title Text</a:t>
            </a:r>
          </a:p>
        </p:txBody>
      </p:sp>
      <p:sp>
        <p:nvSpPr>
          <p:cNvPr id="3" name="Shape 3"/>
          <p:cNvSpPr/>
          <p:nvPr>
            <p:ph type="body" idx="1"/>
          </p:nvPr>
        </p:nvSpPr>
        <p:spPr>
          <a:xfrm>
            <a:off x="355600" y="3187700"/>
            <a:ext cx="12293600" cy="584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spd="med" advClick="1"/>
  <p:txStyles>
    <p:titleStyle>
      <a:lvl1pPr algn="ctr" defTabSz="584200">
        <a:defRPr cap="all" sz="7200">
          <a:solidFill>
            <a:srgbClr val="535353"/>
          </a:solidFill>
          <a:latin typeface="+mn-lt"/>
          <a:ea typeface="+mn-ea"/>
          <a:cs typeface="+mn-cs"/>
          <a:sym typeface="Gill Sans Light"/>
        </a:defRPr>
      </a:lvl1pPr>
      <a:lvl2pPr indent="228600" algn="ctr" defTabSz="584200">
        <a:defRPr cap="all" sz="7200">
          <a:solidFill>
            <a:srgbClr val="535353"/>
          </a:solidFill>
          <a:latin typeface="+mn-lt"/>
          <a:ea typeface="+mn-ea"/>
          <a:cs typeface="+mn-cs"/>
          <a:sym typeface="Gill Sans Light"/>
        </a:defRPr>
      </a:lvl2pPr>
      <a:lvl3pPr indent="457200" algn="ctr" defTabSz="584200">
        <a:defRPr cap="all" sz="7200">
          <a:solidFill>
            <a:srgbClr val="535353"/>
          </a:solidFill>
          <a:latin typeface="+mn-lt"/>
          <a:ea typeface="+mn-ea"/>
          <a:cs typeface="+mn-cs"/>
          <a:sym typeface="Gill Sans Light"/>
        </a:defRPr>
      </a:lvl3pPr>
      <a:lvl4pPr indent="685800" algn="ctr" defTabSz="584200">
        <a:defRPr cap="all" sz="7200">
          <a:solidFill>
            <a:srgbClr val="535353"/>
          </a:solidFill>
          <a:latin typeface="+mn-lt"/>
          <a:ea typeface="+mn-ea"/>
          <a:cs typeface="+mn-cs"/>
          <a:sym typeface="Gill Sans Light"/>
        </a:defRPr>
      </a:lvl4pPr>
      <a:lvl5pPr indent="914400" algn="ctr" defTabSz="584200">
        <a:defRPr cap="all" sz="7200">
          <a:solidFill>
            <a:srgbClr val="535353"/>
          </a:solidFill>
          <a:latin typeface="+mn-lt"/>
          <a:ea typeface="+mn-ea"/>
          <a:cs typeface="+mn-cs"/>
          <a:sym typeface="Gill Sans Light"/>
        </a:defRPr>
      </a:lvl5pPr>
      <a:lvl6pPr indent="1143000" algn="ctr" defTabSz="584200">
        <a:defRPr cap="all" sz="7200">
          <a:solidFill>
            <a:srgbClr val="535353"/>
          </a:solidFill>
          <a:latin typeface="+mn-lt"/>
          <a:ea typeface="+mn-ea"/>
          <a:cs typeface="+mn-cs"/>
          <a:sym typeface="Gill Sans Light"/>
        </a:defRPr>
      </a:lvl6pPr>
      <a:lvl7pPr indent="1371600" algn="ctr" defTabSz="584200">
        <a:defRPr cap="all" sz="7200">
          <a:solidFill>
            <a:srgbClr val="535353"/>
          </a:solidFill>
          <a:latin typeface="+mn-lt"/>
          <a:ea typeface="+mn-ea"/>
          <a:cs typeface="+mn-cs"/>
          <a:sym typeface="Gill Sans Light"/>
        </a:defRPr>
      </a:lvl7pPr>
      <a:lvl8pPr indent="1600200" algn="ctr" defTabSz="584200">
        <a:defRPr cap="all" sz="7200">
          <a:solidFill>
            <a:srgbClr val="535353"/>
          </a:solidFill>
          <a:latin typeface="+mn-lt"/>
          <a:ea typeface="+mn-ea"/>
          <a:cs typeface="+mn-cs"/>
          <a:sym typeface="Gill Sans Light"/>
        </a:defRPr>
      </a:lvl8pPr>
      <a:lvl9pPr indent="1828800" algn="ctr" defTabSz="584200">
        <a:defRPr cap="all" sz="7200">
          <a:solidFill>
            <a:srgbClr val="535353"/>
          </a:solidFill>
          <a:latin typeface="+mn-lt"/>
          <a:ea typeface="+mn-ea"/>
          <a:cs typeface="+mn-cs"/>
          <a:sym typeface="Gill Sans Light"/>
        </a:defRPr>
      </a:lvl9pPr>
    </p:titleStyle>
    <p:bodyStyle>
      <a:lvl1pPr marL="304800" indent="-304800" defTabSz="584200">
        <a:spcBef>
          <a:spcPts val="3800"/>
        </a:spcBef>
        <a:buClr>
          <a:srgbClr val="535353"/>
        </a:buClr>
        <a:buSzPct val="82000"/>
        <a:buChar char="•"/>
        <a:defRPr sz="3800">
          <a:solidFill>
            <a:srgbClr val="535353"/>
          </a:solidFill>
          <a:latin typeface="+mn-lt"/>
          <a:ea typeface="+mn-ea"/>
          <a:cs typeface="+mn-cs"/>
          <a:sym typeface="Gill Sans Light"/>
        </a:defRPr>
      </a:lvl1pPr>
      <a:lvl2pPr marL="685800" indent="-304800" defTabSz="584200">
        <a:spcBef>
          <a:spcPts val="3800"/>
        </a:spcBef>
        <a:buClr>
          <a:srgbClr val="535353"/>
        </a:buClr>
        <a:buSzPct val="82000"/>
        <a:buChar char="•"/>
        <a:defRPr sz="3800">
          <a:solidFill>
            <a:srgbClr val="535353"/>
          </a:solidFill>
          <a:latin typeface="+mn-lt"/>
          <a:ea typeface="+mn-ea"/>
          <a:cs typeface="+mn-cs"/>
          <a:sym typeface="Gill Sans Light"/>
        </a:defRPr>
      </a:lvl2pPr>
      <a:lvl3pPr marL="1066800" indent="-304800" defTabSz="584200">
        <a:spcBef>
          <a:spcPts val="3800"/>
        </a:spcBef>
        <a:buClr>
          <a:srgbClr val="535353"/>
        </a:buClr>
        <a:buSzPct val="82000"/>
        <a:buChar char="•"/>
        <a:defRPr sz="3800">
          <a:solidFill>
            <a:srgbClr val="535353"/>
          </a:solidFill>
          <a:latin typeface="+mn-lt"/>
          <a:ea typeface="+mn-ea"/>
          <a:cs typeface="+mn-cs"/>
          <a:sym typeface="Gill Sans Light"/>
        </a:defRPr>
      </a:lvl3pPr>
      <a:lvl4pPr marL="1447800" indent="-304800" defTabSz="584200">
        <a:spcBef>
          <a:spcPts val="3800"/>
        </a:spcBef>
        <a:buClr>
          <a:srgbClr val="535353"/>
        </a:buClr>
        <a:buSzPct val="82000"/>
        <a:buChar char="•"/>
        <a:defRPr sz="3800">
          <a:solidFill>
            <a:srgbClr val="535353"/>
          </a:solidFill>
          <a:latin typeface="+mn-lt"/>
          <a:ea typeface="+mn-ea"/>
          <a:cs typeface="+mn-cs"/>
          <a:sym typeface="Gill Sans Light"/>
        </a:defRPr>
      </a:lvl4pPr>
      <a:lvl5pPr marL="1828800" indent="-304800" defTabSz="584200">
        <a:spcBef>
          <a:spcPts val="3800"/>
        </a:spcBef>
        <a:buClr>
          <a:srgbClr val="535353"/>
        </a:buClr>
        <a:buSzPct val="82000"/>
        <a:buChar char="•"/>
        <a:defRPr sz="3800">
          <a:solidFill>
            <a:srgbClr val="535353"/>
          </a:solidFill>
          <a:latin typeface="+mn-lt"/>
          <a:ea typeface="+mn-ea"/>
          <a:cs typeface="+mn-cs"/>
          <a:sym typeface="Gill Sans Light"/>
        </a:defRPr>
      </a:lvl5pPr>
      <a:lvl6pPr marL="2209800" indent="-304800" defTabSz="584200">
        <a:spcBef>
          <a:spcPts val="3800"/>
        </a:spcBef>
        <a:buClr>
          <a:srgbClr val="535353"/>
        </a:buClr>
        <a:buSzPct val="82000"/>
        <a:buChar char="•"/>
        <a:defRPr sz="3800">
          <a:solidFill>
            <a:srgbClr val="535353"/>
          </a:solidFill>
          <a:latin typeface="+mn-lt"/>
          <a:ea typeface="+mn-ea"/>
          <a:cs typeface="+mn-cs"/>
          <a:sym typeface="Gill Sans Light"/>
        </a:defRPr>
      </a:lvl6pPr>
      <a:lvl7pPr marL="2590800" indent="-304800" defTabSz="584200">
        <a:spcBef>
          <a:spcPts val="3800"/>
        </a:spcBef>
        <a:buClr>
          <a:srgbClr val="535353"/>
        </a:buClr>
        <a:buSzPct val="82000"/>
        <a:buChar char="•"/>
        <a:defRPr sz="3800">
          <a:solidFill>
            <a:srgbClr val="535353"/>
          </a:solidFill>
          <a:latin typeface="+mn-lt"/>
          <a:ea typeface="+mn-ea"/>
          <a:cs typeface="+mn-cs"/>
          <a:sym typeface="Gill Sans Light"/>
        </a:defRPr>
      </a:lvl7pPr>
      <a:lvl8pPr marL="2971800" indent="-304800" defTabSz="584200">
        <a:spcBef>
          <a:spcPts val="3800"/>
        </a:spcBef>
        <a:buClr>
          <a:srgbClr val="535353"/>
        </a:buClr>
        <a:buSzPct val="82000"/>
        <a:buChar char="•"/>
        <a:defRPr sz="3800">
          <a:solidFill>
            <a:srgbClr val="535353"/>
          </a:solidFill>
          <a:latin typeface="+mn-lt"/>
          <a:ea typeface="+mn-ea"/>
          <a:cs typeface="+mn-cs"/>
          <a:sym typeface="Gill Sans Light"/>
        </a:defRPr>
      </a:lvl8pPr>
      <a:lvl9pPr marL="3352800" indent="-304800" defTabSz="584200">
        <a:spcBef>
          <a:spcPts val="3800"/>
        </a:spcBef>
        <a:buClr>
          <a:srgbClr val="535353"/>
        </a:buClr>
        <a:buSzPct val="82000"/>
        <a:buChar char="•"/>
        <a:defRPr sz="38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u.edu.lb"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crosoft.com/powershell" TargetMode="External"/><Relationship Id="rId3" Type="http://schemas.openxmlformats.org/officeDocument/2006/relationships/hyperlink" Target="http://cygwin.com/"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p:nvPr>
        </p:nvSpPr>
        <p:spPr>
          <a:prstGeom prst="rect">
            <a:avLst/>
          </a:prstGeom>
        </p:spPr>
        <p:txBody>
          <a:bodyPr/>
          <a:lstStyle/>
          <a:p>
            <a:pPr lvl="0">
              <a:defRPr cap="none" sz="1800">
                <a:solidFill>
                  <a:srgbClr val="000000"/>
                </a:solidFill>
              </a:defRPr>
            </a:pPr>
            <a:r>
              <a:rPr cap="all" sz="7200">
                <a:solidFill>
                  <a:srgbClr val="535353"/>
                </a:solidFill>
              </a:rPr>
              <a:t>Command line</a:t>
            </a:r>
            <a:endParaRPr cap="all" sz="7200">
              <a:solidFill>
                <a:srgbClr val="535353"/>
              </a:solidFill>
            </a:endParaRPr>
          </a:p>
          <a:p>
            <a:pPr lvl="0">
              <a:defRPr cap="none" sz="1800">
                <a:solidFill>
                  <a:srgbClr val="000000"/>
                </a:solidFill>
              </a:defRPr>
            </a:pPr>
            <a:r>
              <a:rPr cap="all" sz="7200">
                <a:solidFill>
                  <a:srgbClr val="535353"/>
                </a:solidFill>
              </a:rPr>
              <a:t>Shells</a:t>
            </a:r>
          </a:p>
        </p:txBody>
      </p:sp>
      <p:sp>
        <p:nvSpPr>
          <p:cNvPr id="52" name="Shape 52"/>
          <p:cNvSpPr/>
          <p:nvPr>
            <p:ph type="body" idx="1"/>
          </p:nvPr>
        </p:nvSpPr>
        <p:spPr>
          <a:prstGeom prst="rect">
            <a:avLst/>
          </a:prstGeom>
        </p:spPr>
        <p:txBody>
          <a:bodyPr/>
          <a:lstStyle/>
          <a:p>
            <a:pPr lvl="0">
              <a:defRPr sz="1800">
                <a:solidFill>
                  <a:srgbClr val="000000"/>
                </a:solidFill>
              </a:defRPr>
            </a:pPr>
            <a:r>
              <a:rPr sz="3800">
                <a:solidFill>
                  <a:srgbClr val="525252"/>
                </a:solidFill>
              </a:rPr>
              <a:t>Georges Khazen</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xfrm>
            <a:off x="355600" y="0"/>
            <a:ext cx="12293600" cy="1257300"/>
          </a:xfrm>
          <a:prstGeom prst="rect">
            <a:avLst/>
          </a:prstGeom>
        </p:spPr>
        <p:txBody>
          <a:bodyPr/>
          <a:lstStyle/>
          <a:p>
            <a:pPr lvl="0">
              <a:defRPr cap="none" sz="1800">
                <a:solidFill>
                  <a:srgbClr val="000000"/>
                </a:solidFill>
              </a:defRPr>
            </a:pPr>
            <a:r>
              <a:rPr cap="all" sz="7200">
                <a:solidFill>
                  <a:srgbClr val="535353"/>
                </a:solidFill>
              </a:rPr>
              <a:t>Learning a SHELL</a:t>
            </a:r>
          </a:p>
        </p:txBody>
      </p:sp>
      <p:sp>
        <p:nvSpPr>
          <p:cNvPr id="88" name="Shape 88"/>
          <p:cNvSpPr/>
          <p:nvPr>
            <p:ph type="body" idx="1"/>
          </p:nvPr>
        </p:nvSpPr>
        <p:spPr>
          <a:xfrm>
            <a:off x="355600" y="1143000"/>
            <a:ext cx="12293600" cy="7861300"/>
          </a:xfrm>
          <a:prstGeom prst="rect">
            <a:avLst/>
          </a:prstGeom>
        </p:spPr>
        <p:txBody>
          <a:bodyPr/>
          <a:lstStyle/>
          <a:p>
            <a:pPr lvl="0" algn="l" defTabSz="457200">
              <a:spcBef>
                <a:spcPts val="1000"/>
              </a:spcBef>
              <a:buClrTx/>
              <a:defRPr sz="1800">
                <a:solidFill>
                  <a:srgbClr val="000000"/>
                </a:solidFill>
              </a:defRPr>
            </a:pPr>
            <a:r>
              <a:rPr sz="3800">
                <a:solidFill>
                  <a:srgbClr val="535353"/>
                </a:solidFill>
              </a:rPr>
              <a:t>Most shells offer much more beyond the ability to issue commands - for example in bash…</a:t>
            </a: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tab completion</a:t>
            </a: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bash completion</a:t>
            </a: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history management (history, up/down arrows)</a:t>
            </a: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history search (ctrl+r)</a:t>
            </a: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prompt customization (e.g. PS1)</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xfrm>
            <a:off x="355600" y="0"/>
            <a:ext cx="12293600" cy="1257300"/>
          </a:xfrm>
          <a:prstGeom prst="rect">
            <a:avLst/>
          </a:prstGeom>
        </p:spPr>
        <p:txBody>
          <a:bodyPr/>
          <a:lstStyle/>
          <a:p>
            <a:pPr lvl="0">
              <a:defRPr cap="none" sz="1800">
                <a:solidFill>
                  <a:srgbClr val="000000"/>
                </a:solidFill>
              </a:defRPr>
            </a:pPr>
            <a:r>
              <a:rPr cap="all" sz="7200">
                <a:solidFill>
                  <a:srgbClr val="535353"/>
                </a:solidFill>
              </a:rPr>
              <a:t>UNIX Utilities</a:t>
            </a:r>
          </a:p>
        </p:txBody>
      </p:sp>
      <p:sp>
        <p:nvSpPr>
          <p:cNvPr id="91" name="Shape 91"/>
          <p:cNvSpPr/>
          <p:nvPr>
            <p:ph type="body" idx="1"/>
          </p:nvPr>
        </p:nvSpPr>
        <p:spPr>
          <a:xfrm>
            <a:off x="355600" y="1143000"/>
            <a:ext cx="12293600" cy="7861300"/>
          </a:xfrm>
          <a:prstGeom prst="rect">
            <a:avLst/>
          </a:prstGeom>
        </p:spPr>
        <p:txBody>
          <a:bodyPr/>
          <a:lstStyle/>
          <a:p>
            <a:pPr lvl="0" algn="l" defTabSz="457200">
              <a:spcBef>
                <a:spcPts val="1000"/>
              </a:spcBef>
              <a:buClrTx/>
              <a:defRPr sz="1800">
                <a:solidFill>
                  <a:srgbClr val="000000"/>
                </a:solidFill>
              </a:defRPr>
            </a:pPr>
            <a:r>
              <a:rPr b="1" sz="3800">
                <a:solidFill>
                  <a:srgbClr val="535353"/>
                </a:solidFill>
              </a:rPr>
              <a:t>Philosophy</a:t>
            </a:r>
            <a:endParaRPr b="1"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 Do one thing and do it well</a:t>
            </a: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Generally process lines of text</a:t>
            </a: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Silence is golden (only complain on error)</a:t>
            </a:r>
            <a:endParaRPr sz="3800">
              <a:solidFill>
                <a:srgbClr val="535353"/>
              </a:solidFill>
            </a:endParaRPr>
          </a:p>
          <a:p>
            <a:pPr lvl="0" algn="l" defTabSz="457200">
              <a:buClrTx/>
              <a:tabLst>
                <a:tab pos="139700" algn="l"/>
                <a:tab pos="457200" algn="l"/>
              </a:tabLst>
              <a:defRPr sz="1800">
                <a:solidFill>
                  <a:srgbClr val="000000"/>
                </a:solidFill>
              </a:defRPr>
            </a:pPr>
            <a:endParaRPr sz="3800">
              <a:solidFill>
                <a:srgbClr val="535353"/>
              </a:solidFill>
            </a:endParaRPr>
          </a:p>
          <a:p>
            <a:pPr lvl="0" algn="l" defTabSz="457200">
              <a:buClrTx/>
              <a:tabLst>
                <a:tab pos="139700" algn="l"/>
                <a:tab pos="457200" algn="l"/>
              </a:tabLst>
              <a:defRPr sz="1800">
                <a:solidFill>
                  <a:srgbClr val="000000"/>
                </a:solidFill>
              </a:defRPr>
            </a:pPr>
            <a:r>
              <a:rPr b="1" sz="3800">
                <a:solidFill>
                  <a:srgbClr val="535353"/>
                </a:solidFill>
              </a:rPr>
              <a:t>Foundations of shell scripts</a:t>
            </a:r>
            <a:endParaRPr b="1"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Shell scripts typically leverage underlying UNIX utilities to make up their core</a:t>
            </a:r>
            <a:endParaRPr sz="3800">
              <a:solidFill>
                <a:srgbClr val="535353"/>
              </a:solidFill>
            </a:endParaRPr>
          </a:p>
          <a:p>
            <a:pPr lvl="0" algn="l" defTabSz="457200">
              <a:buClrTx/>
              <a:tabLst>
                <a:tab pos="139700" algn="l"/>
                <a:tab pos="457200" algn="l"/>
              </a:tabLst>
              <a:defRPr sz="1800">
                <a:solidFill>
                  <a:srgbClr val="000000"/>
                </a:solidFill>
              </a:defRPr>
            </a:pPr>
            <a:endParaRPr sz="3800">
              <a:solidFill>
                <a:srgbClr val="535353"/>
              </a:solidFill>
            </a:endParaRPr>
          </a:p>
          <a:p>
            <a:pPr lvl="0" algn="l" defTabSz="457200">
              <a:buClrTx/>
              <a:tabLst>
                <a:tab pos="139700" algn="l"/>
                <a:tab pos="457200" algn="l"/>
              </a:tabLst>
              <a:defRPr sz="1800">
                <a:solidFill>
                  <a:srgbClr val="000000"/>
                </a:solidFill>
              </a:defRPr>
            </a:pPr>
            <a:r>
              <a:rPr b="1" i="1" sz="3800">
                <a:solidFill>
                  <a:srgbClr val="535353"/>
                </a:solidFill>
              </a:rPr>
              <a:t>echo</a:t>
            </a:r>
            <a:r>
              <a:rPr sz="3800">
                <a:solidFill>
                  <a:srgbClr val="535353"/>
                </a:solidFill>
              </a:rPr>
              <a:t>: dumps out a line of test</a:t>
            </a:r>
            <a:endParaRPr sz="3800">
              <a:solidFill>
                <a:srgbClr val="535353"/>
              </a:solidFill>
            </a:endParaRPr>
          </a:p>
        </p:txBody>
      </p:sp>
      <p:grpSp>
        <p:nvGrpSpPr>
          <p:cNvPr id="94" name="Group 94"/>
          <p:cNvGrpSpPr/>
          <p:nvPr/>
        </p:nvGrpSpPr>
        <p:grpSpPr>
          <a:xfrm>
            <a:off x="6248400" y="6121400"/>
            <a:ext cx="4051300" cy="3771900"/>
            <a:chOff x="-215900" y="-139700"/>
            <a:chExt cx="4051300" cy="3771900"/>
          </a:xfrm>
        </p:grpSpPr>
        <p:pic>
          <p:nvPicPr>
            <p:cNvPr id="93" name="Screen Shot 2013-10-07 at 1.11.12 PM.png"/>
            <p:cNvPicPr/>
            <p:nvPr/>
          </p:nvPicPr>
          <p:blipFill>
            <a:blip r:embed="rId2">
              <a:extLst/>
            </a:blip>
            <a:stretch>
              <a:fillRect/>
            </a:stretch>
          </p:blipFill>
          <p:spPr>
            <a:xfrm>
              <a:off x="0" y="0"/>
              <a:ext cx="3619500" cy="3213100"/>
            </a:xfrm>
            <a:prstGeom prst="rect">
              <a:avLst/>
            </a:prstGeom>
            <a:ln>
              <a:noFill/>
            </a:ln>
            <a:effectLst/>
          </p:spPr>
        </p:pic>
        <p:pic>
          <p:nvPicPr>
            <p:cNvPr id="92" name=""/>
            <p:cNvPicPr/>
            <p:nvPr/>
          </p:nvPicPr>
          <p:blipFill>
            <a:blip r:embed="rId3">
              <a:extLst/>
            </a:blip>
            <a:stretch>
              <a:fillRect/>
            </a:stretch>
          </p:blipFill>
          <p:spPr>
            <a:xfrm>
              <a:off x="-215900" y="-139700"/>
              <a:ext cx="4051300" cy="3771900"/>
            </a:xfrm>
            <a:prstGeom prst="rect">
              <a:avLst/>
            </a:prstGeom>
            <a:effectLst/>
          </p:spPr>
        </p:pic>
      </p:gr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p:nvPr>
        </p:nvSpPr>
        <p:spPr>
          <a:xfrm>
            <a:off x="355600" y="0"/>
            <a:ext cx="12293600" cy="1257300"/>
          </a:xfrm>
          <a:prstGeom prst="rect">
            <a:avLst/>
          </a:prstGeom>
        </p:spPr>
        <p:txBody>
          <a:bodyPr/>
          <a:lstStyle/>
          <a:p>
            <a:pPr lvl="0">
              <a:defRPr cap="none" sz="1800">
                <a:solidFill>
                  <a:srgbClr val="000000"/>
                </a:solidFill>
              </a:defRPr>
            </a:pPr>
            <a:r>
              <a:rPr cap="all" sz="7200">
                <a:solidFill>
                  <a:srgbClr val="535353"/>
                </a:solidFill>
              </a:rPr>
              <a:t>UNIX Utilities</a:t>
            </a:r>
          </a:p>
        </p:txBody>
      </p:sp>
      <p:sp>
        <p:nvSpPr>
          <p:cNvPr id="97" name="Shape 97"/>
          <p:cNvSpPr/>
          <p:nvPr>
            <p:ph type="body" idx="1"/>
          </p:nvPr>
        </p:nvSpPr>
        <p:spPr>
          <a:xfrm>
            <a:off x="355600" y="1143000"/>
            <a:ext cx="12293600" cy="7861300"/>
          </a:xfrm>
          <a:prstGeom prst="rect">
            <a:avLst/>
          </a:prstGeom>
        </p:spPr>
        <p:txBody>
          <a:bodyPr/>
          <a:lstStyle/>
          <a:p>
            <a:pPr lvl="0" algn="l" defTabSz="457200">
              <a:spcBef>
                <a:spcPts val="1000"/>
              </a:spcBef>
              <a:buClrTx/>
              <a:defRPr sz="1800">
                <a:solidFill>
                  <a:srgbClr val="000000"/>
                </a:solidFill>
              </a:defRPr>
            </a:pPr>
            <a:r>
              <a:rPr b="1" i="1" sz="3800">
                <a:solidFill>
                  <a:srgbClr val="535353"/>
                </a:solidFill>
              </a:rPr>
              <a:t>man</a:t>
            </a:r>
            <a:r>
              <a:rPr sz="3800">
                <a:solidFill>
                  <a:srgbClr val="535353"/>
                </a:solidFill>
              </a:rPr>
              <a:t>: used to display man(ual) pages</a:t>
            </a:r>
          </a:p>
        </p:txBody>
      </p:sp>
      <p:grpSp>
        <p:nvGrpSpPr>
          <p:cNvPr id="100" name="Group 100"/>
          <p:cNvGrpSpPr/>
          <p:nvPr/>
        </p:nvGrpSpPr>
        <p:grpSpPr>
          <a:xfrm>
            <a:off x="1752599" y="2027280"/>
            <a:ext cx="8382001" cy="7561221"/>
            <a:chOff x="-215900" y="-139699"/>
            <a:chExt cx="8382000" cy="7561219"/>
          </a:xfrm>
        </p:grpSpPr>
        <p:pic>
          <p:nvPicPr>
            <p:cNvPr id="99" name="Screen Shot 2013-10-07 at 1.12.25 PM.png"/>
            <p:cNvPicPr/>
            <p:nvPr/>
          </p:nvPicPr>
          <p:blipFill>
            <a:blip r:embed="rId2">
              <a:extLst/>
            </a:blip>
            <a:stretch>
              <a:fillRect/>
            </a:stretch>
          </p:blipFill>
          <p:spPr>
            <a:xfrm>
              <a:off x="0" y="0"/>
              <a:ext cx="7950200" cy="7002421"/>
            </a:xfrm>
            <a:prstGeom prst="rect">
              <a:avLst/>
            </a:prstGeom>
            <a:ln>
              <a:noFill/>
            </a:ln>
            <a:effectLst/>
          </p:spPr>
        </p:pic>
        <p:pic>
          <p:nvPicPr>
            <p:cNvPr id="98" name=""/>
            <p:cNvPicPr/>
            <p:nvPr/>
          </p:nvPicPr>
          <p:blipFill>
            <a:blip r:embed="rId3">
              <a:extLst/>
            </a:blip>
            <a:stretch>
              <a:fillRect/>
            </a:stretch>
          </p:blipFill>
          <p:spPr>
            <a:xfrm>
              <a:off x="-215900" y="-139700"/>
              <a:ext cx="8382000" cy="7561221"/>
            </a:xfrm>
            <a:prstGeom prst="rect">
              <a:avLst/>
            </a:prstGeom>
            <a:effectLst/>
          </p:spPr>
        </p:pic>
      </p:gr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p:nvPr>
        </p:nvSpPr>
        <p:spPr>
          <a:xfrm>
            <a:off x="355600" y="0"/>
            <a:ext cx="12293600" cy="1257300"/>
          </a:xfrm>
          <a:prstGeom prst="rect">
            <a:avLst/>
          </a:prstGeom>
        </p:spPr>
        <p:txBody>
          <a:bodyPr/>
          <a:lstStyle/>
          <a:p>
            <a:pPr lvl="0">
              <a:defRPr cap="none" sz="1800">
                <a:solidFill>
                  <a:srgbClr val="000000"/>
                </a:solidFill>
              </a:defRPr>
            </a:pPr>
            <a:r>
              <a:rPr cap="all" sz="7200">
                <a:solidFill>
                  <a:srgbClr val="535353"/>
                </a:solidFill>
              </a:rPr>
              <a:t>UNIX Utilities</a:t>
            </a:r>
          </a:p>
        </p:txBody>
      </p:sp>
      <p:sp>
        <p:nvSpPr>
          <p:cNvPr id="103" name="Shape 103"/>
          <p:cNvSpPr/>
          <p:nvPr>
            <p:ph type="body" idx="1"/>
          </p:nvPr>
        </p:nvSpPr>
        <p:spPr>
          <a:xfrm>
            <a:off x="355600" y="1143000"/>
            <a:ext cx="12293600" cy="7861300"/>
          </a:xfrm>
          <a:prstGeom prst="rect">
            <a:avLst/>
          </a:prstGeom>
        </p:spPr>
        <p:txBody>
          <a:bodyPr/>
          <a:lstStyle/>
          <a:p>
            <a:pPr lvl="0" algn="l" defTabSz="457200">
              <a:spcBef>
                <a:spcPts val="1000"/>
              </a:spcBef>
              <a:buClrTx/>
              <a:defRPr sz="1800">
                <a:solidFill>
                  <a:srgbClr val="000000"/>
                </a:solidFill>
              </a:defRPr>
            </a:pPr>
            <a:r>
              <a:rPr b="1" i="1" sz="3800">
                <a:solidFill>
                  <a:srgbClr val="535353"/>
                </a:solidFill>
              </a:rPr>
              <a:t>cat</a:t>
            </a:r>
            <a:r>
              <a:rPr sz="3800">
                <a:solidFill>
                  <a:srgbClr val="535353"/>
                </a:solidFill>
              </a:rPr>
              <a:t>: dumps the contents of a file</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sort</a:t>
            </a:r>
            <a:r>
              <a:rPr sz="3800">
                <a:solidFill>
                  <a:srgbClr val="535353"/>
                </a:solidFill>
              </a:rPr>
              <a:t>: sort a file various ways</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uniq</a:t>
            </a:r>
            <a:r>
              <a:rPr sz="3800">
                <a:solidFill>
                  <a:srgbClr val="535353"/>
                </a:solidFill>
              </a:rPr>
              <a:t>: various methods for dealing with duplicated lines</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head &amp; tail</a:t>
            </a:r>
            <a:r>
              <a:rPr sz="3800">
                <a:solidFill>
                  <a:srgbClr val="535353"/>
                </a:solidFill>
              </a:rPr>
              <a:t>: displays the front and back of files</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cut</a:t>
            </a:r>
            <a:r>
              <a:rPr sz="3800">
                <a:solidFill>
                  <a:srgbClr val="535353"/>
                </a:solidFill>
              </a:rPr>
              <a:t>: used to extract specific fields</a:t>
            </a:r>
          </a:p>
        </p:txBody>
      </p:sp>
      <p:grpSp>
        <p:nvGrpSpPr>
          <p:cNvPr id="106" name="Group 106"/>
          <p:cNvGrpSpPr/>
          <p:nvPr/>
        </p:nvGrpSpPr>
        <p:grpSpPr>
          <a:xfrm>
            <a:off x="2044699" y="4635499"/>
            <a:ext cx="6707960" cy="5016501"/>
            <a:chOff x="-215900" y="-139700"/>
            <a:chExt cx="6707958" cy="5016500"/>
          </a:xfrm>
        </p:grpSpPr>
        <p:pic>
          <p:nvPicPr>
            <p:cNvPr id="105" name="Screen Shot 2013-10-07 at 1.15.22 PM.png"/>
            <p:cNvPicPr/>
            <p:nvPr/>
          </p:nvPicPr>
          <p:blipFill>
            <a:blip r:embed="rId2">
              <a:extLst/>
            </a:blip>
            <a:stretch>
              <a:fillRect/>
            </a:stretch>
          </p:blipFill>
          <p:spPr>
            <a:xfrm>
              <a:off x="0" y="0"/>
              <a:ext cx="6276159" cy="4457700"/>
            </a:xfrm>
            <a:prstGeom prst="rect">
              <a:avLst/>
            </a:prstGeom>
            <a:ln>
              <a:noFill/>
            </a:ln>
            <a:effectLst/>
          </p:spPr>
        </p:pic>
        <p:pic>
          <p:nvPicPr>
            <p:cNvPr id="104" name=""/>
            <p:cNvPicPr/>
            <p:nvPr/>
          </p:nvPicPr>
          <p:blipFill>
            <a:blip r:embed="rId3">
              <a:extLst/>
            </a:blip>
            <a:stretch>
              <a:fillRect/>
            </a:stretch>
          </p:blipFill>
          <p:spPr>
            <a:xfrm>
              <a:off x="-215900" y="-139700"/>
              <a:ext cx="6707959" cy="5016500"/>
            </a:xfrm>
            <a:prstGeom prst="rect">
              <a:avLst/>
            </a:prstGeom>
            <a:effectLst/>
          </p:spPr>
        </p:pic>
      </p:gr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title"/>
          </p:nvPr>
        </p:nvSpPr>
        <p:spPr>
          <a:xfrm>
            <a:off x="355600" y="0"/>
            <a:ext cx="12293600" cy="1257300"/>
          </a:xfrm>
          <a:prstGeom prst="rect">
            <a:avLst/>
          </a:prstGeom>
        </p:spPr>
        <p:txBody>
          <a:bodyPr/>
          <a:lstStyle/>
          <a:p>
            <a:pPr lvl="0">
              <a:defRPr cap="none" sz="1800">
                <a:solidFill>
                  <a:srgbClr val="000000"/>
                </a:solidFill>
              </a:defRPr>
            </a:pPr>
            <a:r>
              <a:rPr cap="all" sz="7200">
                <a:solidFill>
                  <a:srgbClr val="535353"/>
                </a:solidFill>
              </a:rPr>
              <a:t>UNIX Utilities</a:t>
            </a:r>
          </a:p>
        </p:txBody>
      </p:sp>
      <p:sp>
        <p:nvSpPr>
          <p:cNvPr id="109" name="Shape 109"/>
          <p:cNvSpPr/>
          <p:nvPr>
            <p:ph type="body" idx="1"/>
          </p:nvPr>
        </p:nvSpPr>
        <p:spPr>
          <a:xfrm>
            <a:off x="355600" y="1054100"/>
            <a:ext cx="12293600" cy="7861300"/>
          </a:xfrm>
          <a:prstGeom prst="rect">
            <a:avLst/>
          </a:prstGeom>
        </p:spPr>
        <p:txBody>
          <a:bodyPr/>
          <a:lstStyle/>
          <a:p>
            <a:pPr lvl="0" algn="l" defTabSz="457200">
              <a:spcBef>
                <a:spcPts val="1000"/>
              </a:spcBef>
              <a:buClrTx/>
              <a:defRPr sz="1800">
                <a:solidFill>
                  <a:srgbClr val="000000"/>
                </a:solidFill>
              </a:defRPr>
            </a:pPr>
            <a:r>
              <a:rPr b="1" i="1" sz="3800">
                <a:solidFill>
                  <a:srgbClr val="535353"/>
                </a:solidFill>
              </a:rPr>
              <a:t>find</a:t>
            </a:r>
            <a:r>
              <a:rPr sz="3800">
                <a:solidFill>
                  <a:srgbClr val="535353"/>
                </a:solidFill>
              </a:rPr>
              <a:t>: find and do things with files</a:t>
            </a:r>
          </a:p>
        </p:txBody>
      </p:sp>
      <p:grpSp>
        <p:nvGrpSpPr>
          <p:cNvPr id="112" name="Group 112"/>
          <p:cNvGrpSpPr/>
          <p:nvPr/>
        </p:nvGrpSpPr>
        <p:grpSpPr>
          <a:xfrm>
            <a:off x="2895600" y="1622561"/>
            <a:ext cx="6362701" cy="7864340"/>
            <a:chOff x="-215899" y="-139699"/>
            <a:chExt cx="6362700" cy="7864338"/>
          </a:xfrm>
        </p:grpSpPr>
        <p:pic>
          <p:nvPicPr>
            <p:cNvPr id="111" name="Screen Shot 2013-10-07 at 1.16.32 PM.png"/>
            <p:cNvPicPr/>
            <p:nvPr/>
          </p:nvPicPr>
          <p:blipFill>
            <a:blip r:embed="rId2">
              <a:extLst/>
            </a:blip>
            <a:stretch>
              <a:fillRect/>
            </a:stretch>
          </p:blipFill>
          <p:spPr>
            <a:xfrm>
              <a:off x="0" y="0"/>
              <a:ext cx="5930901" cy="7305539"/>
            </a:xfrm>
            <a:prstGeom prst="rect">
              <a:avLst/>
            </a:prstGeom>
            <a:ln>
              <a:noFill/>
            </a:ln>
            <a:effectLst/>
          </p:spPr>
        </p:pic>
        <p:pic>
          <p:nvPicPr>
            <p:cNvPr id="110" name=""/>
            <p:cNvPicPr/>
            <p:nvPr/>
          </p:nvPicPr>
          <p:blipFill>
            <a:blip r:embed="rId3">
              <a:extLst/>
            </a:blip>
            <a:stretch>
              <a:fillRect/>
            </a:stretch>
          </p:blipFill>
          <p:spPr>
            <a:xfrm>
              <a:off x="-215900" y="-139700"/>
              <a:ext cx="6362701" cy="7864339"/>
            </a:xfrm>
            <a:prstGeom prst="rect">
              <a:avLst/>
            </a:prstGeom>
            <a:effectLst/>
          </p:spPr>
        </p:pic>
      </p:gr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355600" y="0"/>
            <a:ext cx="12293600" cy="1257300"/>
          </a:xfrm>
          <a:prstGeom prst="rect">
            <a:avLst/>
          </a:prstGeom>
        </p:spPr>
        <p:txBody>
          <a:bodyPr/>
          <a:lstStyle/>
          <a:p>
            <a:pPr lvl="0">
              <a:defRPr cap="none" sz="1800">
                <a:solidFill>
                  <a:srgbClr val="000000"/>
                </a:solidFill>
              </a:defRPr>
            </a:pPr>
            <a:r>
              <a:rPr cap="all" sz="7200">
                <a:solidFill>
                  <a:srgbClr val="535353"/>
                </a:solidFill>
              </a:rPr>
              <a:t>UNIX Utilities</a:t>
            </a:r>
          </a:p>
        </p:txBody>
      </p:sp>
      <p:sp>
        <p:nvSpPr>
          <p:cNvPr id="115" name="Shape 115"/>
          <p:cNvSpPr/>
          <p:nvPr>
            <p:ph type="body" idx="1"/>
          </p:nvPr>
        </p:nvSpPr>
        <p:spPr>
          <a:xfrm>
            <a:off x="215900" y="1066800"/>
            <a:ext cx="12293600" cy="8496300"/>
          </a:xfrm>
          <a:prstGeom prst="rect">
            <a:avLst/>
          </a:prstGeom>
        </p:spPr>
        <p:txBody>
          <a:bodyPr/>
          <a:lstStyle/>
          <a:p>
            <a:pPr lvl="0" algn="l" defTabSz="457200">
              <a:spcBef>
                <a:spcPts val="1000"/>
              </a:spcBef>
              <a:buClrTx/>
              <a:defRPr sz="1800">
                <a:solidFill>
                  <a:srgbClr val="000000"/>
                </a:solidFill>
              </a:defRPr>
            </a:pPr>
            <a:r>
              <a:rPr b="1" i="1" sz="3800">
                <a:solidFill>
                  <a:srgbClr val="535353"/>
                </a:solidFill>
              </a:rPr>
              <a:t>wc</a:t>
            </a:r>
            <a:r>
              <a:rPr sz="3800">
                <a:solidFill>
                  <a:srgbClr val="535353"/>
                </a:solidFill>
              </a:rPr>
              <a:t>: count words/lines characters</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more &amp; less</a:t>
            </a:r>
            <a:r>
              <a:rPr sz="3800">
                <a:solidFill>
                  <a:srgbClr val="535353"/>
                </a:solidFill>
              </a:rPr>
              <a:t>: display the content of a file one page a time </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cd</a:t>
            </a:r>
            <a:r>
              <a:rPr sz="3800">
                <a:solidFill>
                  <a:srgbClr val="535353"/>
                </a:solidFill>
              </a:rPr>
              <a:t>: change a directory</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mkdir</a:t>
            </a:r>
            <a:r>
              <a:rPr sz="3800">
                <a:solidFill>
                  <a:srgbClr val="535353"/>
                </a:solidFill>
              </a:rPr>
              <a:t>: create a directory</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cp</a:t>
            </a:r>
            <a:r>
              <a:rPr sz="3800">
                <a:solidFill>
                  <a:srgbClr val="535353"/>
                </a:solidFill>
              </a:rPr>
              <a:t>: copy a file/directory</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rm</a:t>
            </a:r>
            <a:r>
              <a:rPr sz="3800">
                <a:solidFill>
                  <a:srgbClr val="535353"/>
                </a:solidFill>
              </a:rPr>
              <a:t>: remove a file or a directory</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ssh</a:t>
            </a:r>
            <a:r>
              <a:rPr sz="3800">
                <a:solidFill>
                  <a:srgbClr val="535353"/>
                </a:solidFill>
              </a:rPr>
              <a:t>: connect remotely through an ssh connection to another machine</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ls</a:t>
            </a:r>
            <a:r>
              <a:rPr sz="3800">
                <a:solidFill>
                  <a:srgbClr val="535353"/>
                </a:solidFill>
              </a:rPr>
              <a:t>: list all files in the directory</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pwd</a:t>
            </a:r>
            <a:r>
              <a:rPr sz="3800">
                <a:solidFill>
                  <a:srgbClr val="535353"/>
                </a:solidFill>
              </a:rPr>
              <a:t>: print working directory</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rmdir</a:t>
            </a:r>
            <a:r>
              <a:rPr sz="3800">
                <a:solidFill>
                  <a:srgbClr val="535353"/>
                </a:solidFill>
              </a:rPr>
              <a:t>: remove directory</a:t>
            </a:r>
            <a:endParaRPr sz="3800">
              <a:solidFill>
                <a:srgbClr val="535353"/>
              </a:solidFill>
            </a:endParaRPr>
          </a:p>
          <a:p>
            <a:pPr lvl="0" algn="l" defTabSz="457200">
              <a:spcBef>
                <a:spcPts val="1000"/>
              </a:spcBef>
              <a:buClrTx/>
              <a:defRPr sz="1800">
                <a:solidFill>
                  <a:srgbClr val="000000"/>
                </a:solidFill>
              </a:defRPr>
            </a:pPr>
            <a:r>
              <a:rPr b="1" i="1" sz="3800">
                <a:solidFill>
                  <a:srgbClr val="535353"/>
                </a:solidFill>
              </a:rPr>
              <a:t>mv</a:t>
            </a:r>
            <a:r>
              <a:rPr sz="3800">
                <a:solidFill>
                  <a:srgbClr val="535353"/>
                </a:solidFill>
              </a:rPr>
              <a:t>: move/rename a file/directory</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xfrm>
            <a:off x="457200" y="203200"/>
            <a:ext cx="12293600" cy="2286000"/>
          </a:xfrm>
          <a:prstGeom prst="rect">
            <a:avLst/>
          </a:prstGeom>
        </p:spPr>
        <p:txBody>
          <a:bodyPr/>
          <a:lstStyle/>
          <a:p>
            <a:pPr lvl="0">
              <a:defRPr cap="none" sz="1800">
                <a:solidFill>
                  <a:srgbClr val="000000"/>
                </a:solidFill>
              </a:defRPr>
            </a:pPr>
            <a:r>
              <a:rPr cap="all" sz="7200">
                <a:solidFill>
                  <a:srgbClr val="535353"/>
                </a:solidFill>
              </a:rPr>
              <a:t>A command line view of the operating System</a:t>
            </a:r>
          </a:p>
        </p:txBody>
      </p:sp>
      <p:sp>
        <p:nvSpPr>
          <p:cNvPr id="118" name="Shape 118"/>
          <p:cNvSpPr/>
          <p:nvPr>
            <p:ph type="body" idx="1"/>
          </p:nvPr>
        </p:nvSpPr>
        <p:spPr>
          <a:xfrm>
            <a:off x="355600" y="2603500"/>
            <a:ext cx="12293600" cy="6680200"/>
          </a:xfrm>
          <a:prstGeom prst="rect">
            <a:avLst/>
          </a:prstGeom>
        </p:spPr>
        <p:txBody>
          <a:bodyPr/>
          <a:lstStyle/>
          <a:p>
            <a:pPr lvl="0" algn="l">
              <a:defRPr sz="1800">
                <a:solidFill>
                  <a:srgbClr val="000000"/>
                </a:solidFill>
              </a:defRPr>
            </a:pPr>
            <a:r>
              <a:rPr sz="3800">
                <a:solidFill>
                  <a:srgbClr val="525252"/>
                </a:solidFill>
              </a:rPr>
              <a:t>The nested hierarchy of folders on your computer is called the </a:t>
            </a:r>
            <a:r>
              <a:rPr b="1" sz="3800">
                <a:solidFill>
                  <a:srgbClr val="525252"/>
                </a:solidFill>
              </a:rPr>
              <a:t>filesystem</a:t>
            </a:r>
            <a:endParaRPr b="1" sz="3800">
              <a:solidFill>
                <a:srgbClr val="525252"/>
              </a:solidFill>
            </a:endParaRPr>
          </a:p>
          <a:p>
            <a:pPr lvl="0" algn="l">
              <a:defRPr sz="1800">
                <a:solidFill>
                  <a:srgbClr val="000000"/>
                </a:solidFill>
              </a:defRPr>
            </a:pPr>
            <a:endParaRPr b="1" sz="3800">
              <a:solidFill>
                <a:srgbClr val="525252"/>
              </a:solidFill>
            </a:endParaRPr>
          </a:p>
          <a:p>
            <a:pPr lvl="0" algn="l">
              <a:defRPr sz="1800">
                <a:solidFill>
                  <a:srgbClr val="000000"/>
                </a:solidFill>
              </a:defRPr>
            </a:pPr>
            <a:r>
              <a:rPr b="1" sz="3800">
                <a:solidFill>
                  <a:srgbClr val="525252"/>
                </a:solidFill>
              </a:rPr>
              <a:t>root directory</a:t>
            </a:r>
            <a:r>
              <a:rPr sz="3800">
                <a:solidFill>
                  <a:srgbClr val="525252"/>
                </a:solidFill>
              </a:rPr>
              <a:t> is the most inclusive folder on the system, serving as the container for all other files and folders. It is the base of the tree of files on your computer.</a:t>
            </a:r>
            <a:endParaRPr sz="3800">
              <a:solidFill>
                <a:srgbClr val="525252"/>
              </a:solidFill>
            </a:endParaRPr>
          </a:p>
          <a:p>
            <a:pPr lvl="0" algn="l">
              <a:defRPr sz="1800">
                <a:solidFill>
                  <a:srgbClr val="000000"/>
                </a:solidFill>
              </a:defRPr>
            </a:pPr>
            <a:r>
              <a:rPr sz="3800">
                <a:solidFill>
                  <a:srgbClr val="525252"/>
                </a:solidFill>
              </a:rPr>
              <a:t>Even the hard drive is located within this single filesystem sprouting from root.</a:t>
            </a:r>
            <a:endParaRPr sz="3800">
              <a:solidFill>
                <a:srgbClr val="525252"/>
              </a:solidFill>
            </a:endParaRPr>
          </a:p>
          <a:p>
            <a:pPr lvl="0" algn="l">
              <a:defRPr sz="1800">
                <a:solidFill>
                  <a:srgbClr val="000000"/>
                </a:solidFill>
              </a:defRPr>
            </a:pPr>
            <a:r>
              <a:rPr sz="3800">
                <a:solidFill>
                  <a:srgbClr val="525252"/>
                </a:solidFill>
              </a:rPr>
              <a:t>If you insert a DVD or plug in a USB, these also get their own folders within the tree.</a:t>
            </a:r>
            <a:endParaRPr sz="3800">
              <a:solidFill>
                <a:srgbClr val="525252"/>
              </a:solidFill>
            </a:endParaRPr>
          </a:p>
          <a:p>
            <a:pPr lvl="0" algn="l">
              <a:defRPr sz="1800">
                <a:solidFill>
                  <a:srgbClr val="000000"/>
                </a:solidFill>
              </a:defRPr>
            </a:pPr>
            <a:r>
              <a:rPr b="1" sz="3800">
                <a:solidFill>
                  <a:srgbClr val="B51A00"/>
                </a:solidFill>
              </a:rPr>
              <a:t>the </a:t>
            </a:r>
            <a:r>
              <a:rPr b="1" i="1" sz="3800">
                <a:solidFill>
                  <a:srgbClr val="B51A00"/>
                </a:solidFill>
              </a:rPr>
              <a:t>~ </a:t>
            </a:r>
            <a:r>
              <a:rPr b="1" sz="3800">
                <a:solidFill>
                  <a:srgbClr val="B51A00"/>
                </a:solidFill>
              </a:rPr>
              <a:t> can be used to refer to the root directory.</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0" name="droppedImage.png"/>
          <p:cNvPicPr/>
          <p:nvPr/>
        </p:nvPicPr>
        <p:blipFill>
          <a:blip r:embed="rId2">
            <a:extLst/>
          </a:blip>
          <a:srcRect l="6931" t="0" r="7005" b="0"/>
          <a:stretch>
            <a:fillRect/>
          </a:stretch>
        </p:blipFill>
        <p:spPr>
          <a:xfrm>
            <a:off x="1306656" y="1676400"/>
            <a:ext cx="10388601" cy="5860236"/>
          </a:xfrm>
          <a:prstGeom prst="rect">
            <a:avLst/>
          </a:prstGeom>
          <a:ln w="12700">
            <a:miter lim="400000"/>
          </a:ln>
        </p:spPr>
      </p:pic>
      <p:sp>
        <p:nvSpPr>
          <p:cNvPr id="121" name="Shape 121"/>
          <p:cNvSpPr/>
          <p:nvPr>
            <p:ph type="title"/>
          </p:nvPr>
        </p:nvSpPr>
        <p:spPr>
          <a:xfrm>
            <a:off x="355600" y="-114300"/>
            <a:ext cx="12293600" cy="1257300"/>
          </a:xfrm>
          <a:prstGeom prst="rect">
            <a:avLst/>
          </a:prstGeom>
        </p:spPr>
        <p:txBody>
          <a:bodyPr/>
          <a:lstStyle/>
          <a:p>
            <a:pPr lvl="0">
              <a:defRPr cap="none" sz="1800">
                <a:solidFill>
                  <a:srgbClr val="000000"/>
                </a:solidFill>
              </a:defRPr>
            </a:pPr>
            <a:r>
              <a:rPr cap="all" sz="7200">
                <a:solidFill>
                  <a:srgbClr val="535353"/>
                </a:solidFill>
              </a:rPr>
              <a:t>The fileSystem</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355600" y="177800"/>
            <a:ext cx="12293600" cy="1257300"/>
          </a:xfrm>
          <a:prstGeom prst="rect">
            <a:avLst/>
          </a:prstGeom>
        </p:spPr>
        <p:txBody>
          <a:bodyPr/>
          <a:lstStyle/>
          <a:p>
            <a:pPr lvl="0">
              <a:defRPr cap="none" sz="1800">
                <a:solidFill>
                  <a:srgbClr val="000000"/>
                </a:solidFill>
              </a:defRPr>
            </a:pPr>
            <a:r>
              <a:rPr cap="all" sz="7200">
                <a:solidFill>
                  <a:srgbClr val="535353"/>
                </a:solidFill>
              </a:rPr>
              <a:t>THe path</a:t>
            </a:r>
          </a:p>
        </p:txBody>
      </p:sp>
      <p:sp>
        <p:nvSpPr>
          <p:cNvPr id="124" name="Shape 124"/>
          <p:cNvSpPr/>
          <p:nvPr>
            <p:ph type="body" idx="1"/>
          </p:nvPr>
        </p:nvSpPr>
        <p:spPr>
          <a:xfrm>
            <a:off x="355600" y="1739900"/>
            <a:ext cx="12293600" cy="7543800"/>
          </a:xfrm>
          <a:prstGeom prst="rect">
            <a:avLst/>
          </a:prstGeom>
        </p:spPr>
        <p:txBody>
          <a:bodyPr/>
          <a:lstStyle/>
          <a:p>
            <a:pPr lvl="0" algn="l">
              <a:defRPr sz="1800">
                <a:solidFill>
                  <a:srgbClr val="000000"/>
                </a:solidFill>
              </a:defRPr>
            </a:pPr>
            <a:r>
              <a:rPr sz="3800">
                <a:solidFill>
                  <a:srgbClr val="525252"/>
                </a:solidFill>
              </a:rPr>
              <a:t>The written description of where something is located in the filesystem is called the </a:t>
            </a:r>
            <a:r>
              <a:rPr b="1" sz="3800">
                <a:solidFill>
                  <a:srgbClr val="525252"/>
                </a:solidFill>
              </a:rPr>
              <a:t>path</a:t>
            </a:r>
            <a:endParaRPr b="1" sz="3800">
              <a:solidFill>
                <a:srgbClr val="525252"/>
              </a:solidFill>
            </a:endParaRPr>
          </a:p>
          <a:p>
            <a:pPr lvl="0" algn="l">
              <a:defRPr sz="1800">
                <a:solidFill>
                  <a:srgbClr val="000000"/>
                </a:solidFill>
              </a:defRPr>
            </a:pPr>
            <a:r>
              <a:rPr sz="3800">
                <a:solidFill>
                  <a:srgbClr val="525252"/>
                </a:solidFill>
              </a:rPr>
              <a:t>The path is a list of directory names separated by slashes.</a:t>
            </a:r>
            <a:endParaRPr sz="3800">
              <a:solidFill>
                <a:srgbClr val="525252"/>
              </a:solidFill>
            </a:endParaRPr>
          </a:p>
          <a:p>
            <a:pPr lvl="0" algn="l">
              <a:defRPr sz="1800">
                <a:solidFill>
                  <a:srgbClr val="000000"/>
                </a:solidFill>
              </a:defRPr>
            </a:pPr>
            <a:r>
              <a:rPr sz="3800">
                <a:solidFill>
                  <a:srgbClr val="525252"/>
                </a:solidFill>
              </a:rPr>
              <a:t>If the path is for a file, then the last element of the path is the file’s name.</a:t>
            </a:r>
            <a:endParaRPr sz="3800">
              <a:solidFill>
                <a:srgbClr val="525252"/>
              </a:solidFill>
            </a:endParaRPr>
          </a:p>
          <a:p>
            <a:pPr lvl="0" algn="l">
              <a:defRPr sz="1800">
                <a:solidFill>
                  <a:srgbClr val="000000"/>
                </a:solidFill>
              </a:defRPr>
            </a:pPr>
            <a:endParaRPr sz="3800">
              <a:solidFill>
                <a:srgbClr val="525252"/>
              </a:solidFill>
            </a:endParaRPr>
          </a:p>
          <a:p>
            <a:pPr lvl="0" algn="l">
              <a:defRPr sz="1800">
                <a:solidFill>
                  <a:srgbClr val="000000"/>
                </a:solidFill>
              </a:defRPr>
            </a:pPr>
            <a:r>
              <a:rPr sz="3800">
                <a:solidFill>
                  <a:srgbClr val="525252"/>
                </a:solidFill>
              </a:rPr>
              <a:t>In Unix based operating systems, the separator is a normal forward slash (/), while that in Microsoft DOS is a backslash (\)</a:t>
            </a:r>
            <a:endParaRPr sz="3800">
              <a:solidFill>
                <a:srgbClr val="525252"/>
              </a:solidFill>
            </a:endParaRPr>
          </a:p>
          <a:p>
            <a:pPr lvl="0" algn="l">
              <a:defRPr sz="1800">
                <a:solidFill>
                  <a:srgbClr val="000000"/>
                </a:solidFill>
              </a:defRPr>
            </a:pPr>
            <a:endParaRPr sz="3800">
              <a:solidFill>
                <a:srgbClr val="525252"/>
              </a:solidFill>
            </a:endParaRPr>
          </a:p>
          <a:p>
            <a:pPr lvl="0" algn="l">
              <a:defRPr sz="1800">
                <a:solidFill>
                  <a:srgbClr val="000000"/>
                </a:solidFill>
              </a:defRPr>
            </a:pPr>
            <a:r>
              <a:rPr sz="3800">
                <a:solidFill>
                  <a:srgbClr val="525252"/>
                </a:solidFill>
              </a:rPr>
              <a:t>/Users/lucy/Documents/data.txt</a:t>
            </a:r>
            <a:endParaRPr sz="3800">
              <a:solidFill>
                <a:srgbClr val="525252"/>
              </a:solidFill>
            </a:endParaRPr>
          </a:p>
          <a:p>
            <a:pPr lvl="0" algn="l">
              <a:defRPr sz="1800">
                <a:solidFill>
                  <a:srgbClr val="000000"/>
                </a:solidFill>
              </a:defRPr>
            </a:pPr>
            <a:r>
              <a:rPr sz="3800">
                <a:solidFill>
                  <a:srgbClr val="525252"/>
                </a:solidFill>
              </a:rPr>
              <a:t>/Users/lucy/Documtents/</a:t>
            </a:r>
            <a:endParaRPr sz="3800">
              <a:solidFill>
                <a:srgbClr val="525252"/>
              </a:solidFill>
            </a:endParaRPr>
          </a:p>
          <a:p>
            <a:pPr lvl="0" algn="l">
              <a:defRPr sz="1800">
                <a:solidFill>
                  <a:srgbClr val="000000"/>
                </a:solidFill>
              </a:defRPr>
            </a:pPr>
            <a:endParaRPr sz="3800">
              <a:solidFill>
                <a:srgbClr val="525252"/>
              </a:solidFill>
            </a:endParaRPr>
          </a:p>
          <a:p>
            <a:pPr lvl="0" algn="l">
              <a:defRPr sz="1800">
                <a:solidFill>
                  <a:srgbClr val="000000"/>
                </a:solidFill>
              </a:defRPr>
            </a:pPr>
            <a:r>
              <a:rPr b="1" sz="3800">
                <a:solidFill>
                  <a:srgbClr val="525252"/>
                </a:solidFill>
              </a:rPr>
              <a:t>Paths are case sensitive</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355600" y="254000"/>
            <a:ext cx="12293600" cy="1257300"/>
          </a:xfrm>
          <a:prstGeom prst="rect">
            <a:avLst/>
          </a:prstGeom>
        </p:spPr>
        <p:txBody>
          <a:bodyPr/>
          <a:lstStyle/>
          <a:p>
            <a:pPr lvl="0">
              <a:defRPr cap="none" sz="1800">
                <a:solidFill>
                  <a:srgbClr val="000000"/>
                </a:solidFill>
              </a:defRPr>
            </a:pPr>
            <a:r>
              <a:rPr cap="all" sz="7200">
                <a:solidFill>
                  <a:srgbClr val="535353"/>
                </a:solidFill>
              </a:rPr>
              <a:t>The Path</a:t>
            </a:r>
          </a:p>
        </p:txBody>
      </p:sp>
      <p:sp>
        <p:nvSpPr>
          <p:cNvPr id="127" name="Shape 127"/>
          <p:cNvSpPr/>
          <p:nvPr>
            <p:ph type="body" idx="1"/>
          </p:nvPr>
        </p:nvSpPr>
        <p:spPr>
          <a:xfrm>
            <a:off x="355600" y="1701800"/>
            <a:ext cx="12293600" cy="7581900"/>
          </a:xfrm>
          <a:prstGeom prst="rect">
            <a:avLst/>
          </a:prstGeom>
        </p:spPr>
        <p:txBody>
          <a:bodyPr/>
          <a:lstStyle/>
          <a:p>
            <a:pPr lvl="0" algn="l">
              <a:defRPr sz="1800">
                <a:solidFill>
                  <a:srgbClr val="000000"/>
                </a:solidFill>
              </a:defRPr>
            </a:pPr>
            <a:r>
              <a:rPr sz="3800">
                <a:solidFill>
                  <a:srgbClr val="525252"/>
                </a:solidFill>
              </a:rPr>
              <a:t>The path can be </a:t>
            </a:r>
            <a:r>
              <a:rPr b="1" i="1" sz="3800">
                <a:solidFill>
                  <a:srgbClr val="525252"/>
                </a:solidFill>
              </a:rPr>
              <a:t>absolute</a:t>
            </a:r>
            <a:r>
              <a:rPr sz="3800">
                <a:solidFill>
                  <a:srgbClr val="525252"/>
                </a:solidFill>
              </a:rPr>
              <a:t> or </a:t>
            </a:r>
            <a:r>
              <a:rPr b="1" i="1" sz="3800">
                <a:solidFill>
                  <a:srgbClr val="525252"/>
                </a:solidFill>
              </a:rPr>
              <a:t>relative</a:t>
            </a:r>
            <a:endParaRPr b="1" i="1" sz="3800">
              <a:solidFill>
                <a:srgbClr val="525252"/>
              </a:solidFill>
            </a:endParaRPr>
          </a:p>
          <a:p>
            <a:pPr lvl="0" algn="l">
              <a:defRPr sz="1800">
                <a:solidFill>
                  <a:srgbClr val="000000"/>
                </a:solidFill>
              </a:defRPr>
            </a:pPr>
            <a:endParaRPr b="1" i="1" sz="3800">
              <a:solidFill>
                <a:srgbClr val="525252"/>
              </a:solidFill>
            </a:endParaRPr>
          </a:p>
          <a:p>
            <a:pPr lvl="0" algn="l">
              <a:defRPr sz="1800">
                <a:solidFill>
                  <a:srgbClr val="000000"/>
                </a:solidFill>
              </a:defRPr>
            </a:pPr>
            <a:r>
              <a:rPr b="1" i="1" sz="3800">
                <a:solidFill>
                  <a:srgbClr val="525252"/>
                </a:solidFill>
              </a:rPr>
              <a:t>Absolute path</a:t>
            </a:r>
            <a:r>
              <a:rPr sz="3800">
                <a:solidFill>
                  <a:srgbClr val="525252"/>
                </a:solidFill>
              </a:rPr>
              <a:t> is a complete and unambiguous description of where something is in relation to the root, the very base of the filesystem.</a:t>
            </a:r>
            <a:endParaRPr sz="3800">
              <a:solidFill>
                <a:srgbClr val="525252"/>
              </a:solidFill>
            </a:endParaRPr>
          </a:p>
          <a:p>
            <a:pPr lvl="0" algn="l">
              <a:defRPr sz="1800">
                <a:solidFill>
                  <a:srgbClr val="000000"/>
                </a:solidFill>
              </a:defRPr>
            </a:pPr>
            <a:endParaRPr sz="3800">
              <a:solidFill>
                <a:srgbClr val="525252"/>
              </a:solidFill>
            </a:endParaRPr>
          </a:p>
          <a:p>
            <a:pPr lvl="0" algn="l">
              <a:defRPr sz="1800">
                <a:solidFill>
                  <a:srgbClr val="000000"/>
                </a:solidFill>
              </a:defRPr>
            </a:pPr>
            <a:r>
              <a:rPr b="1" i="1" sz="3800">
                <a:solidFill>
                  <a:srgbClr val="525252"/>
                </a:solidFill>
              </a:rPr>
              <a:t>Relative path </a:t>
            </a:r>
            <a:r>
              <a:rPr sz="3800">
                <a:solidFill>
                  <a:srgbClr val="525252"/>
                </a:solidFill>
              </a:rPr>
              <a:t>describes where a folder or a file is in relation to another folder (mainly the current working directory). In order to interpret a relative path, you need to know the reference point as well. It is essentially an offset.</a:t>
            </a:r>
            <a:endParaRPr b="1" i="1" sz="3800">
              <a:solidFill>
                <a:srgbClr val="525252"/>
              </a:solidFill>
            </a:endParaRP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xfrm>
            <a:off x="355600" y="0"/>
            <a:ext cx="12293600" cy="1257300"/>
          </a:xfrm>
          <a:prstGeom prst="rect">
            <a:avLst/>
          </a:prstGeom>
        </p:spPr>
        <p:txBody>
          <a:bodyPr/>
          <a:lstStyle/>
          <a:p>
            <a:pPr lvl="0">
              <a:defRPr cap="none" sz="1800">
                <a:solidFill>
                  <a:srgbClr val="000000"/>
                </a:solidFill>
              </a:defRPr>
            </a:pPr>
            <a:r>
              <a:rPr cap="all" sz="7200">
                <a:solidFill>
                  <a:srgbClr val="535353"/>
                </a:solidFill>
              </a:rPr>
              <a:t>Command line: Shell</a:t>
            </a:r>
          </a:p>
        </p:txBody>
      </p:sp>
      <p:sp>
        <p:nvSpPr>
          <p:cNvPr id="55" name="Shape 55"/>
          <p:cNvSpPr/>
          <p:nvPr>
            <p:ph type="body" idx="1"/>
          </p:nvPr>
        </p:nvSpPr>
        <p:spPr>
          <a:xfrm>
            <a:off x="571500" y="1181100"/>
            <a:ext cx="12293600" cy="7861300"/>
          </a:xfrm>
          <a:prstGeom prst="rect">
            <a:avLst/>
          </a:prstGeom>
        </p:spPr>
        <p:txBody>
          <a:bodyPr/>
          <a:lstStyle/>
          <a:p>
            <a:pPr lvl="0" algn="l" defTabSz="457200">
              <a:spcBef>
                <a:spcPts val="1000"/>
              </a:spcBef>
              <a:buClrTx/>
              <a:defRPr sz="1800">
                <a:solidFill>
                  <a:srgbClr val="000000"/>
                </a:solidFill>
              </a:defRPr>
            </a:pPr>
            <a:r>
              <a:rPr sz="3800">
                <a:solidFill>
                  <a:srgbClr val="535353"/>
                </a:solidFill>
              </a:rPr>
              <a:t>A shell is an interface that sits between the OS and user allowing him/her to interact with the OS. Shells occur in two primary forms…</a:t>
            </a: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Graphical User Interface (GUI)</a:t>
            </a: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Command Line Interface (CLI)</a:t>
            </a:r>
            <a:endParaRPr sz="3800">
              <a:solidFill>
                <a:srgbClr val="535353"/>
              </a:solidFill>
            </a:endParaRPr>
          </a:p>
          <a:p>
            <a:pPr lvl="0" algn="l" defTabSz="457200">
              <a:spcBef>
                <a:spcPts val="2000"/>
              </a:spcBef>
              <a:buClrTx/>
              <a:defRPr sz="1800">
                <a:solidFill>
                  <a:srgbClr val="000000"/>
                </a:solidFill>
              </a:defRPr>
            </a:pPr>
            <a:endParaRPr b="1" sz="3800">
              <a:solidFill>
                <a:srgbClr val="535353"/>
              </a:solidFill>
            </a:endParaRPr>
          </a:p>
          <a:p>
            <a:pPr lvl="0" algn="l" defTabSz="457200">
              <a:spcBef>
                <a:spcPts val="2000"/>
              </a:spcBef>
              <a:buClrTx/>
              <a:defRPr sz="1800">
                <a:solidFill>
                  <a:srgbClr val="000000"/>
                </a:solidFill>
              </a:defRPr>
            </a:pPr>
            <a:r>
              <a:rPr b="1" sz="3800">
                <a:solidFill>
                  <a:srgbClr val="535353"/>
                </a:solidFill>
              </a:rPr>
              <a:t>Benefits of a CLI</a:t>
            </a:r>
            <a:endParaRPr b="1"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Can usually perform operations faster (albeit with a learning curve)</a:t>
            </a: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Frequently lighter-weight</a:t>
            </a: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Can (more) easily be scripted</a:t>
            </a:r>
            <a:endParaRPr sz="3800">
              <a:solidFill>
                <a:srgbClr val="535353"/>
              </a:solidFill>
            </a:endParaRP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355600" y="215900"/>
            <a:ext cx="12293600" cy="1257300"/>
          </a:xfrm>
          <a:prstGeom prst="rect">
            <a:avLst/>
          </a:prstGeom>
        </p:spPr>
        <p:txBody>
          <a:bodyPr/>
          <a:lstStyle/>
          <a:p>
            <a:pPr lvl="0">
              <a:defRPr cap="none" sz="1800">
                <a:solidFill>
                  <a:srgbClr val="000000"/>
                </a:solidFill>
              </a:defRPr>
            </a:pPr>
            <a:r>
              <a:rPr cap="all" sz="7200">
                <a:solidFill>
                  <a:srgbClr val="535353"/>
                </a:solidFill>
              </a:rPr>
              <a:t>WOrking directory</a:t>
            </a:r>
          </a:p>
        </p:txBody>
      </p:sp>
      <p:sp>
        <p:nvSpPr>
          <p:cNvPr id="130" name="Shape 130"/>
          <p:cNvSpPr/>
          <p:nvPr>
            <p:ph type="body" idx="1"/>
          </p:nvPr>
        </p:nvSpPr>
        <p:spPr>
          <a:xfrm>
            <a:off x="355600" y="1498600"/>
            <a:ext cx="12293600" cy="7785100"/>
          </a:xfrm>
          <a:prstGeom prst="rect">
            <a:avLst/>
          </a:prstGeom>
        </p:spPr>
        <p:txBody>
          <a:bodyPr/>
          <a:lstStyle/>
          <a:p>
            <a:pPr lvl="0" algn="l">
              <a:defRPr sz="1800">
                <a:solidFill>
                  <a:srgbClr val="000000"/>
                </a:solidFill>
              </a:defRPr>
            </a:pPr>
            <a:r>
              <a:rPr sz="3800">
                <a:solidFill>
                  <a:srgbClr val="525252"/>
                </a:solidFill>
              </a:rPr>
              <a:t>When you are interacting with the shell, you are always seeing your filesystem from within a working directory. This vantage point is called the </a:t>
            </a:r>
            <a:r>
              <a:rPr b="1" sz="3800">
                <a:solidFill>
                  <a:srgbClr val="525252"/>
                </a:solidFill>
              </a:rPr>
              <a:t>working directory (PWD)</a:t>
            </a:r>
            <a:endParaRPr b="1" sz="3800">
              <a:solidFill>
                <a:srgbClr val="525252"/>
              </a:solidFill>
            </a:endParaRPr>
          </a:p>
          <a:p>
            <a:pPr lvl="0" algn="l">
              <a:defRPr sz="1800">
                <a:solidFill>
                  <a:srgbClr val="000000"/>
                </a:solidFill>
              </a:defRPr>
            </a:pPr>
            <a:endParaRPr b="1" sz="3800">
              <a:solidFill>
                <a:srgbClr val="525252"/>
              </a:solidFill>
            </a:endParaRPr>
          </a:p>
          <a:p>
            <a:pPr lvl="0" algn="l">
              <a:defRPr sz="1800">
                <a:solidFill>
                  <a:srgbClr val="000000"/>
                </a:solidFill>
              </a:defRPr>
            </a:pPr>
            <a:r>
              <a:rPr sz="3800">
                <a:solidFill>
                  <a:srgbClr val="525252"/>
                </a:solidFill>
              </a:rPr>
              <a:t>By changing the working directory, you can change your perspective on the file system.</a:t>
            </a:r>
            <a:endParaRPr sz="3800">
              <a:solidFill>
                <a:srgbClr val="525252"/>
              </a:solidFill>
            </a:endParaRPr>
          </a:p>
          <a:p>
            <a:pPr lvl="0" algn="l">
              <a:defRPr sz="1800">
                <a:solidFill>
                  <a:srgbClr val="000000"/>
                </a:solidFill>
              </a:defRPr>
            </a:pPr>
            <a:endParaRPr sz="3800">
              <a:solidFill>
                <a:srgbClr val="525252"/>
              </a:solidFill>
            </a:endParaRPr>
          </a:p>
          <a:p>
            <a:pPr lvl="0" algn="l">
              <a:defRPr sz="1800">
                <a:solidFill>
                  <a:srgbClr val="000000"/>
                </a:solidFill>
              </a:defRPr>
            </a:pPr>
            <a:r>
              <a:rPr b="1" sz="3800">
                <a:solidFill>
                  <a:srgbClr val="525252"/>
                </a:solidFill>
              </a:rPr>
              <a:t>Navigating your computer from the shell</a:t>
            </a:r>
            <a:endParaRPr b="1" sz="3800">
              <a:solidFill>
                <a:srgbClr val="525252"/>
              </a:solidFill>
            </a:endParaRPr>
          </a:p>
          <a:p>
            <a:pPr lvl="0" algn="l">
              <a:defRPr sz="1800">
                <a:solidFill>
                  <a:srgbClr val="000000"/>
                </a:solidFill>
              </a:defRPr>
            </a:pPr>
            <a:r>
              <a:rPr b="1" sz="3800">
                <a:solidFill>
                  <a:srgbClr val="525252"/>
                </a:solidFill>
              </a:rPr>
              <a:t>ls </a:t>
            </a:r>
            <a:r>
              <a:rPr sz="3800">
                <a:solidFill>
                  <a:srgbClr val="525252"/>
                </a:solidFill>
              </a:rPr>
              <a:t>List all files </a:t>
            </a:r>
            <a:endParaRPr b="1" sz="3800">
              <a:solidFill>
                <a:srgbClr val="525252"/>
              </a:solidFill>
            </a:endParaRPr>
          </a:p>
          <a:p>
            <a:pPr lvl="0" algn="l">
              <a:defRPr sz="1800">
                <a:solidFill>
                  <a:srgbClr val="000000"/>
                </a:solidFill>
              </a:defRPr>
            </a:pPr>
            <a:r>
              <a:rPr b="1" sz="3800">
                <a:solidFill>
                  <a:srgbClr val="525252"/>
                </a:solidFill>
              </a:rPr>
              <a:t>cd </a:t>
            </a:r>
            <a:r>
              <a:rPr sz="3800">
                <a:solidFill>
                  <a:srgbClr val="525252"/>
                </a:solidFill>
              </a:rPr>
              <a:t>Change directory</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355600" y="101600"/>
            <a:ext cx="12293600" cy="685800"/>
          </a:xfrm>
          <a:prstGeom prst="rect">
            <a:avLst/>
          </a:prstGeom>
        </p:spPr>
        <p:txBody>
          <a:bodyPr/>
          <a:lstStyle>
            <a:lvl1pPr>
              <a:defRPr sz="4000"/>
            </a:lvl1pPr>
          </a:lstStyle>
          <a:p>
            <a:pPr lvl="0">
              <a:defRPr cap="none" sz="1800">
                <a:solidFill>
                  <a:srgbClr val="000000"/>
                </a:solidFill>
              </a:defRPr>
            </a:pPr>
            <a:r>
              <a:rPr cap="all" sz="4000">
                <a:solidFill>
                  <a:srgbClr val="535353"/>
                </a:solidFill>
              </a:rPr>
              <a:t>Controlling the flow of data in the shell</a:t>
            </a:r>
          </a:p>
        </p:txBody>
      </p:sp>
      <p:sp>
        <p:nvSpPr>
          <p:cNvPr id="133" name="Shape 133"/>
          <p:cNvSpPr/>
          <p:nvPr>
            <p:ph type="body" idx="1"/>
          </p:nvPr>
        </p:nvSpPr>
        <p:spPr>
          <a:xfrm>
            <a:off x="355600" y="977900"/>
            <a:ext cx="12293600" cy="8305800"/>
          </a:xfrm>
          <a:prstGeom prst="rect">
            <a:avLst/>
          </a:prstGeom>
        </p:spPr>
        <p:txBody>
          <a:bodyPr/>
          <a:lstStyle/>
          <a:p>
            <a:pPr lvl="0" algn="l">
              <a:buSzPct val="125000"/>
              <a:buChar char="•"/>
              <a:defRPr sz="1800">
                <a:solidFill>
                  <a:srgbClr val="000000"/>
                </a:solidFill>
              </a:defRPr>
            </a:pPr>
            <a:r>
              <a:rPr sz="3300">
                <a:solidFill>
                  <a:srgbClr val="525252"/>
                </a:solidFill>
              </a:rPr>
              <a:t>Redirecting output to a file with  </a:t>
            </a:r>
            <a:r>
              <a:rPr b="1" i="1" sz="3300">
                <a:solidFill>
                  <a:srgbClr val="525252"/>
                </a:solidFill>
              </a:rPr>
              <a:t>&gt;</a:t>
            </a:r>
            <a:endParaRPr b="1" i="1" sz="3300">
              <a:solidFill>
                <a:srgbClr val="525252"/>
              </a:solidFill>
            </a:endParaRPr>
          </a:p>
          <a:p>
            <a:pPr lvl="2" marL="317500" algn="l">
              <a:buSzPct val="125000"/>
              <a:buChar char="•"/>
              <a:defRPr sz="1800">
                <a:solidFill>
                  <a:srgbClr val="000000"/>
                </a:solidFill>
              </a:defRPr>
            </a:pPr>
            <a:r>
              <a:rPr sz="3300">
                <a:solidFill>
                  <a:srgbClr val="525252"/>
                </a:solidFill>
              </a:rPr>
              <a:t>There are many times when it is useful to send the output of a program to a file rather than to the screen.</a:t>
            </a:r>
            <a:endParaRPr sz="3300">
              <a:solidFill>
                <a:srgbClr val="525252"/>
              </a:solidFill>
            </a:endParaRPr>
          </a:p>
          <a:p>
            <a:pPr lvl="2" marL="317500" algn="l">
              <a:buSzPct val="125000"/>
              <a:buChar char="•"/>
              <a:defRPr sz="1800">
                <a:solidFill>
                  <a:srgbClr val="000000"/>
                </a:solidFill>
              </a:defRPr>
            </a:pPr>
            <a:endParaRPr sz="3300">
              <a:solidFill>
                <a:srgbClr val="525252"/>
              </a:solidFill>
            </a:endParaRPr>
          </a:p>
          <a:p>
            <a:pPr lvl="2" marL="317500" algn="l">
              <a:buSzPct val="125000"/>
              <a:buChar char="•"/>
              <a:defRPr sz="1800">
                <a:solidFill>
                  <a:srgbClr val="000000"/>
                </a:solidFill>
              </a:defRPr>
            </a:pPr>
            <a:r>
              <a:rPr sz="3300">
                <a:solidFill>
                  <a:srgbClr val="525252"/>
                </a:solidFill>
              </a:rPr>
              <a:t>This creates the possibility of hooking software together in new ways</a:t>
            </a:r>
            <a:endParaRPr sz="3300">
              <a:solidFill>
                <a:srgbClr val="525252"/>
              </a:solidFill>
            </a:endParaRPr>
          </a:p>
          <a:p>
            <a:pPr lvl="2" marL="317500" algn="l">
              <a:buSzPct val="125000"/>
              <a:buChar char="•"/>
              <a:defRPr sz="1800">
                <a:solidFill>
                  <a:srgbClr val="000000"/>
                </a:solidFill>
              </a:defRPr>
            </a:pPr>
            <a:r>
              <a:rPr sz="3300">
                <a:solidFill>
                  <a:srgbClr val="525252"/>
                </a:solidFill>
              </a:rPr>
              <a:t>This is helpful then an analysis program normally sends its results to the screen, but you want to save the results instead. </a:t>
            </a:r>
            <a:endParaRPr sz="3300">
              <a:solidFill>
                <a:srgbClr val="525252"/>
              </a:solidFill>
            </a:endParaRPr>
          </a:p>
          <a:p>
            <a:pPr lvl="2" marL="317500" algn="l">
              <a:buSzPct val="125000"/>
              <a:buChar char="•"/>
              <a:defRPr sz="1800">
                <a:solidFill>
                  <a:srgbClr val="000000"/>
                </a:solidFill>
              </a:defRPr>
            </a:pPr>
            <a:endParaRPr sz="3300">
              <a:solidFill>
                <a:srgbClr val="525252"/>
              </a:solidFill>
            </a:endParaRPr>
          </a:p>
          <a:p>
            <a:pPr lvl="2" marL="317500" algn="l">
              <a:buSzPct val="125000"/>
              <a:buChar char="•"/>
              <a:defRPr sz="1800">
                <a:solidFill>
                  <a:srgbClr val="000000"/>
                </a:solidFill>
              </a:defRPr>
            </a:pPr>
            <a:r>
              <a:rPr sz="3300">
                <a:solidFill>
                  <a:srgbClr val="525252"/>
                </a:solidFill>
              </a:rPr>
              <a:t>To redirect the output of a program to a file instead of the screen use “&gt;”, the right angle bracket or greater than sign.</a:t>
            </a:r>
            <a:endParaRPr sz="3300">
              <a:solidFill>
                <a:srgbClr val="525252"/>
              </a:solidFill>
            </a:endParaRPr>
          </a:p>
          <a:p>
            <a:pPr lvl="2" marL="317500" algn="l">
              <a:buSzPct val="125000"/>
              <a:buChar char="•"/>
              <a:defRPr sz="1800">
                <a:solidFill>
                  <a:srgbClr val="000000"/>
                </a:solidFill>
              </a:defRPr>
            </a:pPr>
            <a:endParaRPr sz="3300">
              <a:solidFill>
                <a:srgbClr val="525252"/>
              </a:solidFill>
            </a:endParaRPr>
          </a:p>
          <a:p>
            <a:pPr lvl="2" marL="317500" algn="l">
              <a:buSzPct val="125000"/>
              <a:buChar char="•"/>
              <a:defRPr sz="1800">
                <a:solidFill>
                  <a:srgbClr val="000000"/>
                </a:solidFill>
              </a:defRPr>
            </a:pPr>
            <a:r>
              <a:rPr sz="3300">
                <a:solidFill>
                  <a:srgbClr val="525252"/>
                </a:solidFill>
              </a:rPr>
              <a:t>You type your command as you normally would, then on the same line add a &gt; followed by the name of the file you want to send the output to.</a:t>
            </a:r>
            <a:endParaRPr sz="3300">
              <a:solidFill>
                <a:srgbClr val="525252"/>
              </a:solidFill>
            </a:endParaRPr>
          </a:p>
          <a:p>
            <a:pPr lvl="2" marL="317500" algn="l">
              <a:buSzPct val="125000"/>
              <a:buChar char="•"/>
              <a:defRPr sz="1800">
                <a:solidFill>
                  <a:srgbClr val="000000"/>
                </a:solidFill>
              </a:defRPr>
            </a:pPr>
            <a:r>
              <a:rPr sz="3300">
                <a:solidFill>
                  <a:srgbClr val="525252"/>
                </a:solidFill>
              </a:rPr>
              <a:t>Think of the &gt; as an arrow that is pointing to where the output should go.</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355600" y="101600"/>
            <a:ext cx="12293600" cy="685800"/>
          </a:xfrm>
          <a:prstGeom prst="rect">
            <a:avLst/>
          </a:prstGeom>
        </p:spPr>
        <p:txBody>
          <a:bodyPr/>
          <a:lstStyle>
            <a:lvl1pPr>
              <a:defRPr sz="4000"/>
            </a:lvl1pPr>
          </a:lstStyle>
          <a:p>
            <a:pPr lvl="0">
              <a:defRPr cap="none" sz="1800">
                <a:solidFill>
                  <a:srgbClr val="000000"/>
                </a:solidFill>
              </a:defRPr>
            </a:pPr>
            <a:r>
              <a:rPr cap="all" sz="4000">
                <a:solidFill>
                  <a:srgbClr val="535353"/>
                </a:solidFill>
              </a:rPr>
              <a:t>Controlling the flow of data in the shell</a:t>
            </a:r>
          </a:p>
        </p:txBody>
      </p:sp>
      <p:sp>
        <p:nvSpPr>
          <p:cNvPr id="136" name="Shape 136"/>
          <p:cNvSpPr/>
          <p:nvPr>
            <p:ph type="body" idx="1"/>
          </p:nvPr>
        </p:nvSpPr>
        <p:spPr>
          <a:xfrm>
            <a:off x="355600" y="977900"/>
            <a:ext cx="12293600" cy="8305800"/>
          </a:xfrm>
          <a:prstGeom prst="rect">
            <a:avLst/>
          </a:prstGeom>
        </p:spPr>
        <p:txBody>
          <a:bodyPr/>
          <a:lstStyle/>
          <a:p>
            <a:pPr lvl="0" algn="l">
              <a:buSzPct val="125000"/>
              <a:buChar char="•"/>
              <a:defRPr sz="1800">
                <a:solidFill>
                  <a:srgbClr val="000000"/>
                </a:solidFill>
              </a:defRPr>
            </a:pPr>
            <a:r>
              <a:rPr sz="3300">
                <a:solidFill>
                  <a:srgbClr val="525252"/>
                </a:solidFill>
              </a:rPr>
              <a:t>If the file does not exist, the redirect will create it. </a:t>
            </a:r>
            <a:endParaRPr b="1" i="1" sz="3300">
              <a:solidFill>
                <a:srgbClr val="525252"/>
              </a:solidFill>
            </a:endParaRPr>
          </a:p>
          <a:p>
            <a:pPr lvl="2" marL="317500" algn="l">
              <a:buSzPct val="125000"/>
              <a:buChar char="•"/>
              <a:defRPr sz="1800">
                <a:solidFill>
                  <a:srgbClr val="000000"/>
                </a:solidFill>
              </a:defRPr>
            </a:pPr>
            <a:r>
              <a:rPr sz="3300">
                <a:solidFill>
                  <a:srgbClr val="525252"/>
                </a:solidFill>
              </a:rPr>
              <a:t>However, if the file exists, it will be erased and replaced with the program output.</a:t>
            </a:r>
            <a:endParaRPr sz="3300">
              <a:solidFill>
                <a:srgbClr val="525252"/>
              </a:solidFill>
            </a:endParaRPr>
          </a:p>
          <a:p>
            <a:pPr lvl="2" marL="317500" algn="l">
              <a:buSzPct val="125000"/>
              <a:buChar char="•"/>
              <a:defRPr sz="1800">
                <a:solidFill>
                  <a:srgbClr val="000000"/>
                </a:solidFill>
              </a:defRPr>
            </a:pPr>
            <a:r>
              <a:rPr sz="3300">
                <a:solidFill>
                  <a:srgbClr val="525252"/>
                </a:solidFill>
              </a:rPr>
              <a:t>To avoid this behavior will can use the two right angle bracket &gt;&gt;</a:t>
            </a:r>
            <a:endParaRPr sz="3300">
              <a:solidFill>
                <a:srgbClr val="525252"/>
              </a:solidFill>
            </a:endParaRPr>
          </a:p>
          <a:p>
            <a:pPr lvl="2" marL="317500" algn="l">
              <a:buSzPct val="125000"/>
              <a:buChar char="•"/>
              <a:defRPr sz="1800">
                <a:solidFill>
                  <a:srgbClr val="000000"/>
                </a:solidFill>
              </a:defRPr>
            </a:pPr>
            <a:endParaRPr sz="3300">
              <a:solidFill>
                <a:srgbClr val="525252"/>
              </a:solidFill>
            </a:endParaRPr>
          </a:p>
          <a:p>
            <a:pPr lvl="2" marL="317500" algn="l">
              <a:buSzPct val="125000"/>
              <a:buChar char="•"/>
              <a:defRPr sz="1800">
                <a:solidFill>
                  <a:srgbClr val="000000"/>
                </a:solidFill>
              </a:defRPr>
            </a:pPr>
            <a:endParaRPr sz="3300">
              <a:solidFill>
                <a:srgbClr val="525252"/>
              </a:solidFill>
            </a:endParaRPr>
          </a:p>
          <a:p>
            <a:pPr lvl="2" marL="317500" algn="l">
              <a:buSzPct val="125000"/>
              <a:buChar char="•"/>
              <a:defRPr sz="1800">
                <a:solidFill>
                  <a:srgbClr val="000000"/>
                </a:solidFill>
              </a:defRPr>
            </a:pPr>
            <a:r>
              <a:rPr sz="3300">
                <a:solidFill>
                  <a:srgbClr val="525252"/>
                </a:solidFill>
              </a:rPr>
              <a:t>Examples</a:t>
            </a:r>
            <a:endParaRPr sz="3300">
              <a:solidFill>
                <a:srgbClr val="525252"/>
              </a:solidFill>
            </a:endParaRPr>
          </a:p>
          <a:p>
            <a:pPr lvl="3" marL="317500" algn="l">
              <a:buSzPct val="125000"/>
              <a:buChar char="•"/>
              <a:defRPr sz="1800">
                <a:solidFill>
                  <a:srgbClr val="000000"/>
                </a:solidFill>
              </a:defRPr>
            </a:pPr>
            <a:r>
              <a:rPr sz="3300">
                <a:solidFill>
                  <a:srgbClr val="525252"/>
                </a:solidFill>
              </a:rPr>
              <a:t>ls -l ./examples/*.fasta</a:t>
            </a:r>
            <a:endParaRPr sz="3300">
              <a:solidFill>
                <a:srgbClr val="525252"/>
              </a:solidFill>
            </a:endParaRPr>
          </a:p>
          <a:p>
            <a:pPr lvl="3" marL="317500" algn="l">
              <a:buSzPct val="125000"/>
              <a:buChar char="•"/>
              <a:defRPr sz="1800">
                <a:solidFill>
                  <a:srgbClr val="000000"/>
                </a:solidFill>
              </a:defRPr>
            </a:pPr>
            <a:r>
              <a:rPr sz="3300">
                <a:solidFill>
                  <a:srgbClr val="525252"/>
                </a:solidFill>
              </a:rPr>
              <a:t>ls -l ./examples/*.fasta &gt; files.txt</a:t>
            </a:r>
            <a:endParaRPr sz="3300">
              <a:solidFill>
                <a:srgbClr val="525252"/>
              </a:solidFill>
            </a:endParaRPr>
          </a:p>
          <a:p>
            <a:pPr lvl="3" marL="317500" algn="l">
              <a:buSzPct val="125000"/>
              <a:buChar char="•"/>
              <a:defRPr sz="1800">
                <a:solidFill>
                  <a:srgbClr val="000000"/>
                </a:solidFill>
              </a:defRPr>
            </a:pPr>
            <a:r>
              <a:rPr sz="3300">
                <a:solidFill>
                  <a:srgbClr val="525252"/>
                </a:solidFill>
              </a:rPr>
              <a:t>cat ./examples/sequence1.fasta</a:t>
            </a:r>
            <a:endParaRPr sz="3300">
              <a:solidFill>
                <a:srgbClr val="525252"/>
              </a:solidFill>
            </a:endParaRPr>
          </a:p>
          <a:p>
            <a:pPr lvl="4" marL="317500" algn="l">
              <a:buSzPct val="125000"/>
              <a:buChar char="•"/>
              <a:defRPr sz="1800">
                <a:solidFill>
                  <a:srgbClr val="000000"/>
                </a:solidFill>
              </a:defRPr>
            </a:pPr>
            <a:r>
              <a:rPr sz="3300">
                <a:solidFill>
                  <a:srgbClr val="525252"/>
                </a:solidFill>
              </a:rPr>
              <a:t>cat ./examples/sequence1.fasta ./examples/sequence2.fasta</a:t>
            </a:r>
            <a:endParaRPr sz="3300">
              <a:solidFill>
                <a:srgbClr val="525252"/>
              </a:solidFill>
            </a:endParaRPr>
          </a:p>
          <a:p>
            <a:pPr lvl="4" marL="317500" algn="l">
              <a:buSzPct val="125000"/>
              <a:buChar char="•"/>
              <a:defRPr sz="1800">
                <a:solidFill>
                  <a:srgbClr val="000000"/>
                </a:solidFill>
              </a:defRPr>
            </a:pPr>
            <a:r>
              <a:rPr sz="3300">
                <a:solidFill>
                  <a:srgbClr val="525252"/>
                </a:solidFill>
              </a:rPr>
              <a:t>cat ./examples/*.fasta</a:t>
            </a:r>
            <a:endParaRPr sz="3300">
              <a:solidFill>
                <a:srgbClr val="525252"/>
              </a:solidFill>
            </a:endParaRPr>
          </a:p>
          <a:p>
            <a:pPr lvl="4" marL="317500" algn="l">
              <a:buSzPct val="125000"/>
              <a:buChar char="•"/>
              <a:defRPr sz="1800">
                <a:solidFill>
                  <a:srgbClr val="000000"/>
                </a:solidFill>
              </a:defRPr>
            </a:pPr>
            <a:r>
              <a:rPr sz="3300">
                <a:solidFill>
                  <a:srgbClr val="525252"/>
                </a:solidFill>
              </a:rPr>
              <a:t>cat ./examples/s*.fasta &gt; allSequences.fasta</a:t>
            </a:r>
            <a:endParaRPr sz="3300">
              <a:solidFill>
                <a:srgbClr val="525252"/>
              </a:solidFill>
            </a:endParaRPr>
          </a:p>
          <a:p>
            <a:pPr lvl="4" marL="317500" algn="l">
              <a:buSzPct val="125000"/>
              <a:buChar char="•"/>
              <a:defRPr sz="1800">
                <a:solidFill>
                  <a:srgbClr val="000000"/>
                </a:solidFill>
              </a:defRPr>
            </a:pPr>
            <a:r>
              <a:rPr b="1" i="1" sz="3300">
                <a:solidFill>
                  <a:srgbClr val="B51A00"/>
                </a:solidFill>
              </a:rPr>
              <a:t>CAREFUL NOT TO DO THE FOLLOWING</a:t>
            </a:r>
            <a:endParaRPr b="1" i="1" sz="3300">
              <a:solidFill>
                <a:srgbClr val="B51A00"/>
              </a:solidFill>
            </a:endParaRPr>
          </a:p>
          <a:p>
            <a:pPr lvl="5" marL="317500" indent="0">
              <a:spcBef>
                <a:spcPts val="0"/>
              </a:spcBef>
              <a:buSzPct val="125000"/>
              <a:defRPr sz="1800">
                <a:solidFill>
                  <a:srgbClr val="000000"/>
                </a:solidFill>
              </a:defRPr>
            </a:pPr>
            <a:r>
              <a:rPr b="1" i="1" sz="3300">
                <a:solidFill>
                  <a:srgbClr val="B51A00"/>
                </a:solidFill>
              </a:rPr>
              <a:t>cat *.txt &gt; combined.txt</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584200" y="127000"/>
            <a:ext cx="12293600" cy="2273300"/>
          </a:xfrm>
          <a:prstGeom prst="rect">
            <a:avLst/>
          </a:prstGeom>
        </p:spPr>
        <p:txBody>
          <a:bodyPr/>
          <a:lstStyle/>
          <a:p>
            <a:pPr lvl="0">
              <a:defRPr cap="none" sz="1800">
                <a:solidFill>
                  <a:srgbClr val="000000"/>
                </a:solidFill>
              </a:defRPr>
            </a:pPr>
            <a:r>
              <a:rPr cap="all" sz="7200">
                <a:solidFill>
                  <a:srgbClr val="535353"/>
                </a:solidFill>
              </a:rPr>
              <a:t>REgular expression in the shell with grep</a:t>
            </a:r>
          </a:p>
        </p:txBody>
      </p:sp>
      <p:sp>
        <p:nvSpPr>
          <p:cNvPr id="139" name="Shape 139"/>
          <p:cNvSpPr/>
          <p:nvPr>
            <p:ph type="body" idx="1"/>
          </p:nvPr>
        </p:nvSpPr>
        <p:spPr>
          <a:xfrm>
            <a:off x="355600" y="2540000"/>
            <a:ext cx="12293600" cy="6743700"/>
          </a:xfrm>
          <a:prstGeom prst="rect">
            <a:avLst/>
          </a:prstGeom>
        </p:spPr>
        <p:txBody>
          <a:bodyPr/>
          <a:lstStyle/>
          <a:p>
            <a:pPr lvl="0" algn="l">
              <a:buSzPct val="125000"/>
              <a:buChar char="•"/>
              <a:defRPr sz="1800">
                <a:solidFill>
                  <a:srgbClr val="000000"/>
                </a:solidFill>
              </a:defRPr>
            </a:pPr>
            <a:r>
              <a:rPr sz="3800">
                <a:solidFill>
                  <a:srgbClr val="525252"/>
                </a:solidFill>
              </a:rPr>
              <a:t>Extracting particular rows from file</a:t>
            </a:r>
            <a:endParaRPr sz="3800">
              <a:solidFill>
                <a:srgbClr val="525252"/>
              </a:solidFill>
            </a:endParaRPr>
          </a:p>
          <a:p>
            <a:pPr lvl="0" algn="l">
              <a:defRPr sz="1800">
                <a:solidFill>
                  <a:srgbClr val="000000"/>
                </a:solidFill>
              </a:defRPr>
            </a:pPr>
            <a:endParaRPr sz="3800">
              <a:solidFill>
                <a:srgbClr val="525252"/>
              </a:solidFill>
            </a:endParaRPr>
          </a:p>
          <a:p>
            <a:pPr lvl="0" algn="l">
              <a:defRPr sz="1800">
                <a:solidFill>
                  <a:srgbClr val="000000"/>
                </a:solidFill>
              </a:defRPr>
            </a:pPr>
            <a:r>
              <a:rPr sz="3800">
                <a:solidFill>
                  <a:srgbClr val="525252"/>
                </a:solidFill>
              </a:rPr>
              <a:t>grep “&gt;” ./examples/allSequences.fasta</a:t>
            </a:r>
            <a:endParaRPr sz="3800">
              <a:solidFill>
                <a:srgbClr val="525252"/>
              </a:solidFill>
            </a:endParaRPr>
          </a:p>
          <a:p>
            <a:pPr lvl="0" algn="l">
              <a:defRPr sz="1800">
                <a:solidFill>
                  <a:srgbClr val="000000"/>
                </a:solidFill>
              </a:defRPr>
            </a:pPr>
            <a:r>
              <a:rPr sz="3800">
                <a:solidFill>
                  <a:srgbClr val="525252"/>
                </a:solidFill>
              </a:rPr>
              <a:t>grep “&gt;” ./examples/allSequences.fasta &gt; Accessions.txt</a:t>
            </a:r>
            <a:endParaRPr sz="3800">
              <a:solidFill>
                <a:srgbClr val="525252"/>
              </a:solidFill>
            </a:endParaRPr>
          </a:p>
          <a:p>
            <a:pPr lvl="0" algn="l">
              <a:defRPr sz="1800">
                <a:solidFill>
                  <a:srgbClr val="000000"/>
                </a:solidFill>
              </a:defRPr>
            </a:pPr>
            <a:endParaRPr sz="3800">
              <a:solidFill>
                <a:srgbClr val="525252"/>
              </a:solidFill>
            </a:endParaRPr>
          </a:p>
          <a:p>
            <a:pPr lvl="0" algn="l">
              <a:buSzPct val="125000"/>
              <a:buChar char="•"/>
              <a:defRPr sz="1800">
                <a:solidFill>
                  <a:srgbClr val="000000"/>
                </a:solidFill>
              </a:defRPr>
            </a:pPr>
            <a:r>
              <a:rPr sz="3800">
                <a:solidFill>
                  <a:srgbClr val="525252"/>
                </a:solidFill>
              </a:rPr>
              <a:t>Choose only Human</a:t>
            </a:r>
            <a:endParaRPr sz="3800">
              <a:solidFill>
                <a:srgbClr val="525252"/>
              </a:solidFill>
            </a:endParaRPr>
          </a:p>
          <a:p>
            <a:pPr lvl="0" algn="l">
              <a:defRPr sz="1800">
                <a:solidFill>
                  <a:srgbClr val="000000"/>
                </a:solidFill>
              </a:defRPr>
            </a:pPr>
            <a:r>
              <a:rPr sz="3800">
                <a:solidFill>
                  <a:srgbClr val="525252"/>
                </a:solidFill>
              </a:rPr>
              <a:t>grep " &gt;.*HUMAN.*" ./examples/allSequences.fasta </a:t>
            </a:r>
            <a:endParaRPr sz="3800">
              <a:solidFill>
                <a:srgbClr val="525252"/>
              </a:solidFill>
            </a:endParaRPr>
          </a:p>
          <a:p>
            <a:pPr lvl="0" algn="l">
              <a:defRPr sz="1800">
                <a:solidFill>
                  <a:srgbClr val="000000"/>
                </a:solidFill>
              </a:defRPr>
            </a:pPr>
            <a:r>
              <a:rPr sz="3800">
                <a:solidFill>
                  <a:srgbClr val="525252"/>
                </a:solidFill>
              </a:rPr>
              <a:t>grep "&gt;.*HUMAN.*" ./examples/allSequences.fasta </a:t>
            </a:r>
            <a:endParaRPr sz="3800">
              <a:solidFill>
                <a:srgbClr val="525252"/>
              </a:solidFill>
            </a:endParaRPr>
          </a:p>
          <a:p>
            <a:pPr lvl="0" algn="l">
              <a:defRPr sz="1800">
                <a:solidFill>
                  <a:srgbClr val="000000"/>
                </a:solidFill>
              </a:defRPr>
            </a:pPr>
            <a:endParaRPr sz="3800">
              <a:solidFill>
                <a:srgbClr val="525252"/>
              </a:solidFill>
            </a:endParaRP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xfrm>
            <a:off x="584200" y="127000"/>
            <a:ext cx="12293600" cy="2273300"/>
          </a:xfrm>
          <a:prstGeom prst="rect">
            <a:avLst/>
          </a:prstGeom>
        </p:spPr>
        <p:txBody>
          <a:bodyPr/>
          <a:lstStyle/>
          <a:p>
            <a:pPr lvl="0">
              <a:defRPr cap="none" sz="1800">
                <a:solidFill>
                  <a:srgbClr val="000000"/>
                </a:solidFill>
              </a:defRPr>
            </a:pPr>
            <a:r>
              <a:rPr cap="all" sz="7200">
                <a:solidFill>
                  <a:srgbClr val="535353"/>
                </a:solidFill>
              </a:rPr>
              <a:t>REgular expression in the shell with grep</a:t>
            </a:r>
          </a:p>
        </p:txBody>
      </p:sp>
      <p:sp>
        <p:nvSpPr>
          <p:cNvPr id="142" name="Shape 142"/>
          <p:cNvSpPr/>
          <p:nvPr>
            <p:ph type="body" idx="1"/>
          </p:nvPr>
        </p:nvSpPr>
        <p:spPr>
          <a:xfrm>
            <a:off x="355600" y="2540000"/>
            <a:ext cx="12293600" cy="6743700"/>
          </a:xfrm>
          <a:prstGeom prst="rect">
            <a:avLst/>
          </a:prstGeom>
        </p:spPr>
        <p:txBody>
          <a:bodyPr/>
          <a:lstStyle/>
          <a:p>
            <a:pPr lvl="0" algn="l">
              <a:buSzPct val="125000"/>
              <a:buChar char="•"/>
              <a:defRPr sz="1800">
                <a:solidFill>
                  <a:srgbClr val="000000"/>
                </a:solidFill>
              </a:defRPr>
            </a:pPr>
            <a:r>
              <a:rPr sz="3800">
                <a:solidFill>
                  <a:srgbClr val="525252"/>
                </a:solidFill>
              </a:rPr>
              <a:t>You can use the option </a:t>
            </a:r>
            <a:r>
              <a:rPr b="1" sz="3800">
                <a:solidFill>
                  <a:srgbClr val="525252"/>
                </a:solidFill>
              </a:rPr>
              <a:t>-v </a:t>
            </a:r>
            <a:r>
              <a:rPr sz="3800">
                <a:solidFill>
                  <a:srgbClr val="525252"/>
                </a:solidFill>
              </a:rPr>
              <a:t>with grep in order to return all the lines that don’t match your search expression.</a:t>
            </a:r>
            <a:endParaRPr sz="3800">
              <a:solidFill>
                <a:srgbClr val="525252"/>
              </a:solidFill>
            </a:endParaRPr>
          </a:p>
          <a:p>
            <a:pPr lvl="0" algn="l">
              <a:buSzPct val="125000"/>
              <a:buChar char="•"/>
              <a:defRPr sz="1800">
                <a:solidFill>
                  <a:srgbClr val="000000"/>
                </a:solidFill>
              </a:defRPr>
            </a:pPr>
            <a:endParaRPr sz="3800">
              <a:solidFill>
                <a:srgbClr val="525252"/>
              </a:solidFill>
            </a:endParaRPr>
          </a:p>
          <a:p>
            <a:pPr lvl="0" algn="l">
              <a:buSzPct val="125000"/>
              <a:buChar char="•"/>
              <a:defRPr sz="1800">
                <a:solidFill>
                  <a:srgbClr val="000000"/>
                </a:solidFill>
              </a:defRPr>
            </a:pPr>
            <a:r>
              <a:rPr sz="3800">
                <a:solidFill>
                  <a:srgbClr val="525252"/>
                </a:solidFill>
              </a:rPr>
              <a:t>grep - v " &gt;.*HUMAN.*" Sequences.fasta </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584200" y="127000"/>
            <a:ext cx="12293600" cy="1168400"/>
          </a:xfrm>
          <a:prstGeom prst="rect">
            <a:avLst/>
          </a:prstGeom>
        </p:spPr>
        <p:txBody>
          <a:bodyPr/>
          <a:lstStyle/>
          <a:p>
            <a:pPr lvl="0">
              <a:defRPr cap="none" sz="1800">
                <a:solidFill>
                  <a:srgbClr val="000000"/>
                </a:solidFill>
              </a:defRPr>
            </a:pPr>
            <a:r>
              <a:rPr cap="all" sz="7200">
                <a:solidFill>
                  <a:srgbClr val="535353"/>
                </a:solidFill>
              </a:rPr>
              <a:t>THe power of the pipe “|”</a:t>
            </a:r>
          </a:p>
        </p:txBody>
      </p:sp>
      <p:sp>
        <p:nvSpPr>
          <p:cNvPr id="145" name="Shape 145"/>
          <p:cNvSpPr/>
          <p:nvPr>
            <p:ph type="body" idx="1"/>
          </p:nvPr>
        </p:nvSpPr>
        <p:spPr>
          <a:xfrm>
            <a:off x="355600" y="2540000"/>
            <a:ext cx="12293600" cy="6743700"/>
          </a:xfrm>
          <a:prstGeom prst="rect">
            <a:avLst/>
          </a:prstGeom>
        </p:spPr>
        <p:txBody>
          <a:bodyPr/>
          <a:lstStyle/>
          <a:p>
            <a:pPr lvl="0" algn="l">
              <a:defRPr sz="1800">
                <a:solidFill>
                  <a:srgbClr val="000000"/>
                </a:solidFill>
              </a:defRPr>
            </a:pPr>
            <a:r>
              <a:rPr b="1" sz="3800">
                <a:solidFill>
                  <a:srgbClr val="525252"/>
                </a:solidFill>
              </a:rPr>
              <a:t>Redirecting output from one program to another with pipe |</a:t>
            </a:r>
            <a:endParaRPr b="1" sz="3800">
              <a:solidFill>
                <a:srgbClr val="525252"/>
              </a:solidFill>
            </a:endParaRPr>
          </a:p>
          <a:p>
            <a:pPr lvl="0" algn="l">
              <a:buSzPct val="125000"/>
              <a:buChar char="•"/>
              <a:defRPr sz="1800">
                <a:solidFill>
                  <a:srgbClr val="000000"/>
                </a:solidFill>
              </a:defRPr>
            </a:pPr>
            <a:endParaRPr sz="3800">
              <a:solidFill>
                <a:srgbClr val="525252"/>
              </a:solidFill>
            </a:endParaRPr>
          </a:p>
          <a:p>
            <a:pPr lvl="0" algn="l">
              <a:buSzPct val="125000"/>
              <a:buChar char="•"/>
              <a:defRPr sz="1800">
                <a:solidFill>
                  <a:srgbClr val="000000"/>
                </a:solidFill>
              </a:defRPr>
            </a:pPr>
            <a:r>
              <a:rPr sz="3800">
                <a:solidFill>
                  <a:srgbClr val="525252"/>
                </a:solidFill>
              </a:rPr>
              <a:t>We have used previously the &gt; and &gt;&gt; to redirect the output to a file.</a:t>
            </a:r>
            <a:endParaRPr sz="3800">
              <a:solidFill>
                <a:srgbClr val="525252"/>
              </a:solidFill>
            </a:endParaRPr>
          </a:p>
          <a:p>
            <a:pPr lvl="0" algn="l">
              <a:buSzPct val="125000"/>
              <a:buChar char="•"/>
              <a:defRPr sz="1800">
                <a:solidFill>
                  <a:srgbClr val="000000"/>
                </a:solidFill>
              </a:defRPr>
            </a:pPr>
            <a:endParaRPr sz="3800">
              <a:solidFill>
                <a:srgbClr val="525252"/>
              </a:solidFill>
            </a:endParaRPr>
          </a:p>
          <a:p>
            <a:pPr lvl="0" algn="l">
              <a:buSzPct val="125000"/>
              <a:buChar char="•"/>
              <a:defRPr sz="1800">
                <a:solidFill>
                  <a:srgbClr val="000000"/>
                </a:solidFill>
              </a:defRPr>
            </a:pPr>
            <a:r>
              <a:rPr sz="3800">
                <a:solidFill>
                  <a:srgbClr val="525252"/>
                </a:solidFill>
              </a:rPr>
              <a:t>Using the pipe |, it is also possible to redirect the output of one command directly to the input of another without ever generating a file.</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xfrm>
            <a:off x="355600" y="101600"/>
            <a:ext cx="12293600" cy="1257300"/>
          </a:xfrm>
          <a:prstGeom prst="rect">
            <a:avLst/>
          </a:prstGeom>
        </p:spPr>
        <p:txBody>
          <a:bodyPr/>
          <a:lstStyle/>
          <a:p>
            <a:pPr lvl="0">
              <a:defRPr cap="none" sz="1800">
                <a:solidFill>
                  <a:srgbClr val="000000"/>
                </a:solidFill>
              </a:defRPr>
            </a:pPr>
            <a:r>
              <a:rPr cap="all" sz="7200">
                <a:solidFill>
                  <a:srgbClr val="535353"/>
                </a:solidFill>
              </a:rPr>
              <a:t>Piping</a:t>
            </a:r>
          </a:p>
        </p:txBody>
      </p:sp>
      <p:sp>
        <p:nvSpPr>
          <p:cNvPr id="148" name="Shape 148"/>
          <p:cNvSpPr/>
          <p:nvPr>
            <p:ph type="body" idx="1"/>
          </p:nvPr>
        </p:nvSpPr>
        <p:spPr>
          <a:xfrm>
            <a:off x="355600" y="1384300"/>
            <a:ext cx="12293600" cy="7899400"/>
          </a:xfrm>
          <a:prstGeom prst="rect">
            <a:avLst/>
          </a:prstGeom>
        </p:spPr>
        <p:txBody>
          <a:bodyPr/>
          <a:lstStyle/>
          <a:p>
            <a:pPr lvl="0" algn="l">
              <a:defRPr sz="1800">
                <a:solidFill>
                  <a:srgbClr val="000000"/>
                </a:solidFill>
              </a:defRPr>
            </a:pPr>
            <a:r>
              <a:rPr sz="3800">
                <a:solidFill>
                  <a:srgbClr val="525252"/>
                </a:solidFill>
              </a:rPr>
              <a:t>To illustrate this we will use the “history”  command, which will display all your most recent commands line by line.</a:t>
            </a:r>
            <a:endParaRPr sz="3800">
              <a:solidFill>
                <a:srgbClr val="525252"/>
              </a:solidFill>
            </a:endParaRPr>
          </a:p>
          <a:p>
            <a:pPr lvl="0" algn="l">
              <a:defRPr sz="1800">
                <a:solidFill>
                  <a:srgbClr val="000000"/>
                </a:solidFill>
              </a:defRPr>
            </a:pPr>
            <a:r>
              <a:rPr sz="3800">
                <a:solidFill>
                  <a:srgbClr val="525252"/>
                </a:solidFill>
              </a:rPr>
              <a:t>This is a great way to remember what you did or find previous commands so you can reuse them.</a:t>
            </a:r>
            <a:endParaRPr sz="3800">
              <a:solidFill>
                <a:srgbClr val="525252"/>
              </a:solidFill>
            </a:endParaRPr>
          </a:p>
          <a:p>
            <a:pPr lvl="0" algn="l">
              <a:defRPr sz="1800">
                <a:solidFill>
                  <a:srgbClr val="000000"/>
                </a:solidFill>
              </a:defRPr>
            </a:pPr>
            <a:endParaRPr sz="3800">
              <a:solidFill>
                <a:srgbClr val="525252"/>
              </a:solidFill>
            </a:endParaRPr>
          </a:p>
          <a:p>
            <a:pPr lvl="0" algn="l">
              <a:defRPr sz="1800">
                <a:solidFill>
                  <a:srgbClr val="000000"/>
                </a:solidFill>
              </a:defRPr>
            </a:pPr>
            <a:r>
              <a:rPr sz="3800">
                <a:solidFill>
                  <a:srgbClr val="525252"/>
                </a:solidFill>
              </a:rPr>
              <a:t>Example</a:t>
            </a:r>
            <a:endParaRPr sz="3800">
              <a:solidFill>
                <a:srgbClr val="525252"/>
              </a:solidFill>
            </a:endParaRPr>
          </a:p>
          <a:p>
            <a:pPr lvl="0" algn="l">
              <a:buSzPct val="125000"/>
              <a:buChar char="•"/>
              <a:defRPr sz="1800">
                <a:solidFill>
                  <a:srgbClr val="000000"/>
                </a:solidFill>
              </a:defRPr>
            </a:pPr>
            <a:r>
              <a:rPr sz="3800">
                <a:solidFill>
                  <a:srgbClr val="525252"/>
                </a:solidFill>
              </a:rPr>
              <a:t>history</a:t>
            </a:r>
            <a:endParaRPr sz="3800">
              <a:solidFill>
                <a:srgbClr val="525252"/>
              </a:solidFill>
            </a:endParaRPr>
          </a:p>
          <a:p>
            <a:pPr lvl="0" algn="l">
              <a:buSzPct val="125000"/>
              <a:buChar char="•"/>
              <a:defRPr sz="1800">
                <a:solidFill>
                  <a:srgbClr val="000000"/>
                </a:solidFill>
              </a:defRPr>
            </a:pPr>
            <a:r>
              <a:rPr sz="3800">
                <a:solidFill>
                  <a:srgbClr val="525252"/>
                </a:solidFill>
              </a:rPr>
              <a:t>history | grep “grep”</a:t>
            </a:r>
            <a:endParaRPr sz="3800">
              <a:solidFill>
                <a:srgbClr val="525252"/>
              </a:solidFill>
            </a:endParaRPr>
          </a:p>
          <a:p>
            <a:pPr lvl="0" algn="l">
              <a:defRPr sz="1800">
                <a:solidFill>
                  <a:srgbClr val="000000"/>
                </a:solidFill>
              </a:defRPr>
            </a:pPr>
            <a:endParaRPr sz="3800">
              <a:solidFill>
                <a:srgbClr val="525252"/>
              </a:solidFill>
            </a:endParaRPr>
          </a:p>
          <a:p>
            <a:pPr lvl="0" algn="l">
              <a:defRPr sz="1800">
                <a:solidFill>
                  <a:srgbClr val="000000"/>
                </a:solidFill>
              </a:defRPr>
            </a:pPr>
            <a:r>
              <a:rPr sz="3800">
                <a:solidFill>
                  <a:srgbClr val="525252"/>
                </a:solidFill>
              </a:rPr>
              <a:t>You can use the pipe to construct searches by combining two consecutive grep operating.</a:t>
            </a:r>
            <a:endParaRPr sz="3800">
              <a:solidFill>
                <a:srgbClr val="525252"/>
              </a:solidFill>
            </a:endParaRPr>
          </a:p>
          <a:p>
            <a:pPr lvl="0" algn="l">
              <a:buSzPct val="125000"/>
              <a:buChar char="•"/>
              <a:defRPr sz="1800">
                <a:solidFill>
                  <a:srgbClr val="000000"/>
                </a:solidFill>
              </a:defRPr>
            </a:pPr>
            <a:r>
              <a:rPr sz="3800">
                <a:solidFill>
                  <a:srgbClr val="525252"/>
                </a:solidFill>
              </a:rPr>
              <a:t>grep - v " &gt;.*HUMAN.*" Sequences.fasta </a:t>
            </a:r>
            <a:endParaRPr sz="3800">
              <a:solidFill>
                <a:srgbClr val="525252"/>
              </a:solidFill>
            </a:endParaRPr>
          </a:p>
          <a:p>
            <a:pPr lvl="0" algn="l">
              <a:buSzPct val="125000"/>
              <a:buChar char="•"/>
              <a:defRPr sz="1800">
                <a:solidFill>
                  <a:srgbClr val="000000"/>
                </a:solidFill>
              </a:defRPr>
            </a:pPr>
            <a:r>
              <a:rPr sz="3800">
                <a:solidFill>
                  <a:srgbClr val="525252"/>
                </a:solidFill>
              </a:rPr>
              <a:t>grep “&gt;” Sequences.fasta | grep -v “.*HUMAN.*”</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xfrm>
            <a:off x="355600" y="152400"/>
            <a:ext cx="12293600" cy="2146300"/>
          </a:xfrm>
          <a:prstGeom prst="rect">
            <a:avLst/>
          </a:prstGeom>
        </p:spPr>
        <p:txBody>
          <a:bodyPr/>
          <a:lstStyle/>
          <a:p>
            <a:pPr lvl="0">
              <a:defRPr cap="none" sz="1800">
                <a:solidFill>
                  <a:srgbClr val="000000"/>
                </a:solidFill>
              </a:defRPr>
            </a:pPr>
            <a:r>
              <a:rPr cap="all" sz="7200">
                <a:solidFill>
                  <a:srgbClr val="535353"/>
                </a:solidFill>
              </a:rPr>
              <a:t>Searching ACross Multiple FIles</a:t>
            </a:r>
          </a:p>
        </p:txBody>
      </p:sp>
      <p:sp>
        <p:nvSpPr>
          <p:cNvPr id="151" name="Shape 151"/>
          <p:cNvSpPr/>
          <p:nvPr>
            <p:ph type="body" idx="1"/>
          </p:nvPr>
        </p:nvSpPr>
        <p:spPr>
          <a:xfrm>
            <a:off x="355600" y="2501900"/>
            <a:ext cx="12293600" cy="6781800"/>
          </a:xfrm>
          <a:prstGeom prst="rect">
            <a:avLst/>
          </a:prstGeom>
        </p:spPr>
        <p:txBody>
          <a:bodyPr/>
          <a:lstStyle/>
          <a:p>
            <a:pPr lvl="0" algn="l">
              <a:defRPr sz="1800">
                <a:solidFill>
                  <a:srgbClr val="000000"/>
                </a:solidFill>
              </a:defRPr>
            </a:pPr>
            <a:r>
              <a:rPr sz="3800">
                <a:solidFill>
                  <a:srgbClr val="525252"/>
                </a:solidFill>
              </a:rPr>
              <a:t>To search the content of multiple files in one step for a particular bit of text, you can use cat to join the contents of the files together and then feed them to grep with a pipe</a:t>
            </a:r>
            <a:endParaRPr sz="3800">
              <a:solidFill>
                <a:srgbClr val="525252"/>
              </a:solidFill>
            </a:endParaRPr>
          </a:p>
          <a:p>
            <a:pPr lvl="0" algn="l">
              <a:defRPr sz="1800">
                <a:solidFill>
                  <a:srgbClr val="000000"/>
                </a:solidFill>
              </a:defRPr>
            </a:pPr>
            <a:endParaRPr sz="3800">
              <a:solidFill>
                <a:srgbClr val="525252"/>
              </a:solidFill>
            </a:endParaRPr>
          </a:p>
          <a:p>
            <a:pPr lvl="0" algn="l">
              <a:buSzPct val="125000"/>
              <a:buChar char="•"/>
              <a:defRPr sz="1800">
                <a:solidFill>
                  <a:srgbClr val="000000"/>
                </a:solidFill>
              </a:defRPr>
            </a:pPr>
            <a:r>
              <a:rPr sz="3800">
                <a:solidFill>
                  <a:srgbClr val="525252"/>
                </a:solidFill>
              </a:rPr>
              <a:t>cat </a:t>
            </a:r>
            <a:r>
              <a:rPr b="1" sz="3800">
                <a:solidFill>
                  <a:srgbClr val="525252"/>
                </a:solidFill>
              </a:rPr>
              <a:t>s</a:t>
            </a:r>
            <a:r>
              <a:rPr sz="3800">
                <a:solidFill>
                  <a:srgbClr val="525252"/>
                </a:solidFill>
              </a:rPr>
              <a:t>*.fasta | grep "&gt;"</a:t>
            </a:r>
            <a:endParaRPr sz="3800">
              <a:solidFill>
                <a:srgbClr val="525252"/>
              </a:solidFill>
            </a:endParaRPr>
          </a:p>
          <a:p>
            <a:pPr lvl="0" algn="l">
              <a:buSzPct val="125000"/>
              <a:buChar char="•"/>
              <a:defRPr sz="1800">
                <a:solidFill>
                  <a:srgbClr val="000000"/>
                </a:solidFill>
              </a:defRPr>
            </a:pPr>
            <a:endParaRPr sz="3800">
              <a:solidFill>
                <a:srgbClr val="525252"/>
              </a:solidFill>
            </a:endParaRPr>
          </a:p>
          <a:p>
            <a:pPr lvl="0" algn="l">
              <a:buSzPct val="125000"/>
              <a:buChar char="•"/>
              <a:defRPr sz="1800">
                <a:solidFill>
                  <a:srgbClr val="000000"/>
                </a:solidFill>
              </a:defRPr>
            </a:pPr>
            <a:r>
              <a:rPr sz="3800">
                <a:solidFill>
                  <a:srgbClr val="525252"/>
                </a:solidFill>
              </a:rPr>
              <a:t>It is also possible to list just the names of the files that contain a particular text pattern. If you specify -l argument to grep</a:t>
            </a:r>
            <a:endParaRPr sz="3800">
              <a:solidFill>
                <a:srgbClr val="525252"/>
              </a:solidFill>
            </a:endParaRPr>
          </a:p>
          <a:p>
            <a:pPr lvl="0" algn="l">
              <a:buSzPct val="125000"/>
              <a:buChar char="•"/>
              <a:defRPr sz="1800">
                <a:solidFill>
                  <a:srgbClr val="000000"/>
                </a:solidFill>
              </a:defRPr>
            </a:pPr>
            <a:endParaRPr sz="3800">
              <a:solidFill>
                <a:srgbClr val="525252"/>
              </a:solidFill>
            </a:endParaRPr>
          </a:p>
          <a:p>
            <a:pPr lvl="0" algn="l">
              <a:buSzPct val="125000"/>
              <a:buChar char="•"/>
              <a:defRPr sz="1800">
                <a:solidFill>
                  <a:srgbClr val="000000"/>
                </a:solidFill>
              </a:defRPr>
            </a:pPr>
            <a:r>
              <a:rPr sz="3800">
                <a:solidFill>
                  <a:srgbClr val="525252"/>
                </a:solidFill>
              </a:rPr>
              <a:t>grep -l "HUMAN" *.fasta</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xfrm>
            <a:off x="469900" y="127000"/>
            <a:ext cx="12293600" cy="1257300"/>
          </a:xfrm>
          <a:prstGeom prst="rect">
            <a:avLst/>
          </a:prstGeom>
        </p:spPr>
        <p:txBody>
          <a:bodyPr/>
          <a:lstStyle/>
          <a:p>
            <a:pPr lvl="0">
              <a:defRPr cap="none" sz="1800">
                <a:solidFill>
                  <a:srgbClr val="000000"/>
                </a:solidFill>
              </a:defRPr>
            </a:pPr>
            <a:r>
              <a:rPr cap="all" sz="7200">
                <a:solidFill>
                  <a:srgbClr val="535353"/>
                </a:solidFill>
              </a:rPr>
              <a:t>GREP options</a:t>
            </a:r>
          </a:p>
        </p:txBody>
      </p:sp>
      <p:sp>
        <p:nvSpPr>
          <p:cNvPr id="154" name="Shape 154"/>
          <p:cNvSpPr/>
          <p:nvPr>
            <p:ph type="body" idx="1"/>
          </p:nvPr>
        </p:nvSpPr>
        <p:spPr>
          <a:xfrm>
            <a:off x="355600" y="1536700"/>
            <a:ext cx="12293600" cy="7747000"/>
          </a:xfrm>
          <a:prstGeom prst="rect">
            <a:avLst/>
          </a:prstGeom>
        </p:spPr>
        <p:txBody>
          <a:bodyPr/>
          <a:lstStyle/>
          <a:p>
            <a:pPr lvl="0" algn="l">
              <a:defRPr sz="1800">
                <a:solidFill>
                  <a:srgbClr val="000000"/>
                </a:solidFill>
              </a:defRPr>
            </a:pPr>
            <a:r>
              <a:rPr sz="3800">
                <a:solidFill>
                  <a:srgbClr val="525252"/>
                </a:solidFill>
              </a:rPr>
              <a:t>-c show only a count of the results in the file</a:t>
            </a:r>
            <a:endParaRPr sz="3800">
              <a:solidFill>
                <a:srgbClr val="525252"/>
              </a:solidFill>
            </a:endParaRPr>
          </a:p>
          <a:p>
            <a:pPr lvl="0" algn="l">
              <a:defRPr sz="1800">
                <a:solidFill>
                  <a:srgbClr val="000000"/>
                </a:solidFill>
              </a:defRPr>
            </a:pPr>
            <a:r>
              <a:rPr sz="3800">
                <a:solidFill>
                  <a:srgbClr val="525252"/>
                </a:solidFill>
              </a:rPr>
              <a:t>-v invert the search and show only lines that do not match</a:t>
            </a:r>
            <a:endParaRPr sz="3800">
              <a:solidFill>
                <a:srgbClr val="525252"/>
              </a:solidFill>
            </a:endParaRPr>
          </a:p>
          <a:p>
            <a:pPr lvl="0" algn="l">
              <a:defRPr sz="1800">
                <a:solidFill>
                  <a:srgbClr val="000000"/>
                </a:solidFill>
              </a:defRPr>
            </a:pPr>
            <a:r>
              <a:rPr sz="3800">
                <a:solidFill>
                  <a:srgbClr val="525252"/>
                </a:solidFill>
              </a:rPr>
              <a:t>-i match without regard to case</a:t>
            </a:r>
            <a:endParaRPr sz="3800">
              <a:solidFill>
                <a:srgbClr val="525252"/>
              </a:solidFill>
            </a:endParaRPr>
          </a:p>
          <a:p>
            <a:pPr lvl="0" algn="l">
              <a:defRPr sz="1800">
                <a:solidFill>
                  <a:srgbClr val="000000"/>
                </a:solidFill>
              </a:defRPr>
            </a:pPr>
            <a:r>
              <a:rPr sz="3800">
                <a:solidFill>
                  <a:srgbClr val="525252"/>
                </a:solidFill>
              </a:rPr>
              <a:t>-l List only the file names containing matches</a:t>
            </a:r>
            <a:endParaRPr sz="3800">
              <a:solidFill>
                <a:srgbClr val="525252"/>
              </a:solidFill>
            </a:endParaRPr>
          </a:p>
          <a:p>
            <a:pPr lvl="0" algn="l">
              <a:defRPr sz="1800">
                <a:solidFill>
                  <a:srgbClr val="000000"/>
                </a:solidFill>
              </a:defRPr>
            </a:pPr>
            <a:r>
              <a:rPr sz="3800">
                <a:solidFill>
                  <a:srgbClr val="525252"/>
                </a:solidFill>
              </a:rPr>
              <a:t>-n show the line numbers of the match</a:t>
            </a:r>
            <a:endParaRPr sz="3800">
              <a:solidFill>
                <a:srgbClr val="525252"/>
              </a:solidFill>
            </a:endParaRPr>
          </a:p>
          <a:p>
            <a:pPr lvl="0" algn="l">
              <a:defRPr sz="1800">
                <a:solidFill>
                  <a:srgbClr val="000000"/>
                </a:solidFill>
              </a:defRPr>
            </a:pPr>
            <a:r>
              <a:rPr sz="3800">
                <a:solidFill>
                  <a:srgbClr val="525252"/>
                </a:solidFill>
              </a:rPr>
              <a:t>-h Hide the filenames in the output</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355600" y="177800"/>
            <a:ext cx="12293600" cy="1257300"/>
          </a:xfrm>
          <a:prstGeom prst="rect">
            <a:avLst/>
          </a:prstGeom>
        </p:spPr>
        <p:txBody>
          <a:bodyPr/>
          <a:lstStyle/>
          <a:p>
            <a:pPr lvl="0">
              <a:defRPr cap="none" sz="1800">
                <a:solidFill>
                  <a:srgbClr val="000000"/>
                </a:solidFill>
              </a:defRPr>
            </a:pPr>
            <a:r>
              <a:rPr cap="all" sz="7200">
                <a:solidFill>
                  <a:srgbClr val="535353"/>
                </a:solidFill>
              </a:rPr>
              <a:t>Retrieving WEb COntent </a:t>
            </a:r>
          </a:p>
        </p:txBody>
      </p:sp>
      <p:sp>
        <p:nvSpPr>
          <p:cNvPr id="157" name="Shape 157"/>
          <p:cNvSpPr/>
          <p:nvPr>
            <p:ph type="body" idx="1"/>
          </p:nvPr>
        </p:nvSpPr>
        <p:spPr>
          <a:xfrm>
            <a:off x="355600" y="1447800"/>
            <a:ext cx="12293600" cy="7835900"/>
          </a:xfrm>
          <a:prstGeom prst="rect">
            <a:avLst/>
          </a:prstGeom>
        </p:spPr>
        <p:txBody>
          <a:bodyPr/>
          <a:lstStyle/>
          <a:p>
            <a:pPr lvl="0" algn="l">
              <a:defRPr sz="1800">
                <a:solidFill>
                  <a:srgbClr val="000000"/>
                </a:solidFill>
              </a:defRPr>
            </a:pPr>
            <a:r>
              <a:rPr sz="3800">
                <a:solidFill>
                  <a:srgbClr val="525252"/>
                </a:solidFill>
              </a:rPr>
              <a:t>You can use the </a:t>
            </a:r>
            <a:r>
              <a:rPr b="1" i="1" sz="3800">
                <a:solidFill>
                  <a:srgbClr val="525252"/>
                </a:solidFill>
              </a:rPr>
              <a:t>curl</a:t>
            </a:r>
            <a:r>
              <a:rPr sz="3800">
                <a:solidFill>
                  <a:srgbClr val="525252"/>
                </a:solidFill>
              </a:rPr>
              <a:t> command to fetch data from an online database or other internet resource</a:t>
            </a:r>
            <a:endParaRPr sz="3800">
              <a:solidFill>
                <a:srgbClr val="525252"/>
              </a:solidFill>
            </a:endParaRPr>
          </a:p>
          <a:p>
            <a:pPr lvl="0" algn="l">
              <a:defRPr sz="1800">
                <a:solidFill>
                  <a:srgbClr val="000000"/>
                </a:solidFill>
              </a:defRPr>
            </a:pPr>
            <a:endParaRPr sz="3800">
              <a:solidFill>
                <a:srgbClr val="525252"/>
              </a:solidFill>
            </a:endParaRPr>
          </a:p>
          <a:p>
            <a:pPr lvl="0" algn="l">
              <a:defRPr sz="1800">
                <a:solidFill>
                  <a:srgbClr val="000000"/>
                </a:solidFill>
              </a:defRPr>
            </a:pPr>
            <a:r>
              <a:rPr sz="3800">
                <a:solidFill>
                  <a:srgbClr val="525252"/>
                </a:solidFill>
              </a:rPr>
              <a:t>curl </a:t>
            </a:r>
            <a:r>
              <a:rPr sz="3800" u="sng">
                <a:solidFill>
                  <a:srgbClr val="525252"/>
                </a:solidFill>
                <a:hlinkClick r:id="rId2" invalidUrl="" action="" tgtFrame="" tooltip="" history="1" highlightClick="0" endSnd="0"/>
              </a:rPr>
              <a:t>www.lau.edu.lb</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xfrm>
            <a:off x="355600" y="0"/>
            <a:ext cx="12293600" cy="1257300"/>
          </a:xfrm>
          <a:prstGeom prst="rect">
            <a:avLst/>
          </a:prstGeom>
        </p:spPr>
        <p:txBody>
          <a:bodyPr/>
          <a:lstStyle/>
          <a:p>
            <a:pPr lvl="0">
              <a:defRPr cap="none" sz="1800">
                <a:solidFill>
                  <a:srgbClr val="000000"/>
                </a:solidFill>
              </a:defRPr>
            </a:pPr>
            <a:r>
              <a:rPr cap="all" sz="7200">
                <a:solidFill>
                  <a:srgbClr val="535353"/>
                </a:solidFill>
              </a:rPr>
              <a:t>Command line: Shell</a:t>
            </a:r>
          </a:p>
        </p:txBody>
      </p:sp>
      <p:sp>
        <p:nvSpPr>
          <p:cNvPr id="58" name="Shape 58"/>
          <p:cNvSpPr/>
          <p:nvPr>
            <p:ph type="body" idx="1"/>
          </p:nvPr>
        </p:nvSpPr>
        <p:spPr>
          <a:xfrm>
            <a:off x="571500" y="1181100"/>
            <a:ext cx="12293600" cy="7861300"/>
          </a:xfrm>
          <a:prstGeom prst="rect">
            <a:avLst/>
          </a:prstGeom>
        </p:spPr>
        <p:txBody>
          <a:bodyPr/>
          <a:lstStyle/>
          <a:p>
            <a:pPr lvl="0" algn="l" defTabSz="457200">
              <a:spcBef>
                <a:spcPts val="1000"/>
              </a:spcBef>
              <a:buClrTx/>
              <a:defRPr sz="1800">
                <a:solidFill>
                  <a:srgbClr val="000000"/>
                </a:solidFill>
              </a:defRPr>
            </a:pPr>
            <a:r>
              <a:rPr b="1" sz="3800">
                <a:solidFill>
                  <a:srgbClr val="535353"/>
                </a:solidFill>
              </a:rPr>
              <a:t>Don’t fear the command line!</a:t>
            </a:r>
            <a:endParaRPr b="1" sz="3800">
              <a:solidFill>
                <a:srgbClr val="535353"/>
              </a:solidFill>
            </a:endParaRPr>
          </a:p>
          <a:p>
            <a:pPr lvl="0" algn="l" defTabSz="457200">
              <a:spcBef>
                <a:spcPts val="1000"/>
              </a:spcBef>
              <a:buClrTx/>
              <a:defRPr sz="1800">
                <a:solidFill>
                  <a:srgbClr val="000000"/>
                </a:solidFill>
              </a:defRPr>
            </a:pPr>
            <a:r>
              <a:rPr sz="3800">
                <a:solidFill>
                  <a:srgbClr val="535353"/>
                </a:solidFill>
              </a:rPr>
              <a:t>It is useful to contrast it with a graphical user interface </a:t>
            </a:r>
            <a:r>
              <a:rPr b="1" sz="3800">
                <a:solidFill>
                  <a:srgbClr val="535353"/>
                </a:solidFill>
              </a:rPr>
              <a:t>(</a:t>
            </a:r>
            <a:r>
              <a:rPr b="1" i="1" sz="3800">
                <a:solidFill>
                  <a:srgbClr val="535353"/>
                </a:solidFill>
              </a:rPr>
              <a:t>GUI)</a:t>
            </a:r>
            <a:endParaRPr sz="3800">
              <a:solidFill>
                <a:srgbClr val="535353"/>
              </a:solidFill>
            </a:endParaRPr>
          </a:p>
          <a:p>
            <a:pPr lvl="0" algn="l" defTabSz="457200">
              <a:spcBef>
                <a:spcPts val="1000"/>
              </a:spcBef>
              <a:buClrTx/>
              <a:defRPr sz="1800">
                <a:solidFill>
                  <a:srgbClr val="000000"/>
                </a:solidFill>
              </a:defRPr>
            </a:pPr>
            <a:r>
              <a:rPr sz="3800">
                <a:solidFill>
                  <a:srgbClr val="535353"/>
                </a:solidFill>
              </a:rPr>
              <a:t> </a:t>
            </a:r>
            <a:endParaRPr sz="3800">
              <a:solidFill>
                <a:srgbClr val="535353"/>
              </a:solidFill>
            </a:endParaRPr>
          </a:p>
          <a:p>
            <a:pPr lvl="0" algn="l" defTabSz="457200">
              <a:spcBef>
                <a:spcPts val="1000"/>
              </a:spcBef>
              <a:buClrTx/>
              <a:defRPr sz="1800">
                <a:solidFill>
                  <a:srgbClr val="000000"/>
                </a:solidFill>
              </a:defRPr>
            </a:pPr>
            <a:r>
              <a:rPr sz="3800">
                <a:solidFill>
                  <a:srgbClr val="535353"/>
                </a:solidFill>
              </a:rPr>
              <a:t>GUIs have dramatically improved the friendliness and usability of computers for many tasks.</a:t>
            </a:r>
            <a:endParaRPr sz="3800">
              <a:solidFill>
                <a:srgbClr val="535353"/>
              </a:solidFill>
            </a:endParaRPr>
          </a:p>
          <a:p>
            <a:pPr lvl="0" algn="l" defTabSz="457200">
              <a:spcBef>
                <a:spcPts val="1000"/>
              </a:spcBef>
              <a:buClrTx/>
              <a:defRPr sz="1800">
                <a:solidFill>
                  <a:srgbClr val="000000"/>
                </a:solidFill>
              </a:defRPr>
            </a:pPr>
            <a:endParaRPr sz="3800">
              <a:solidFill>
                <a:srgbClr val="535353"/>
              </a:solidFill>
            </a:endParaRPr>
          </a:p>
          <a:p>
            <a:pPr lvl="0" algn="l" defTabSz="457200">
              <a:spcBef>
                <a:spcPts val="1000"/>
              </a:spcBef>
              <a:buClrTx/>
              <a:defRPr sz="1800">
                <a:solidFill>
                  <a:srgbClr val="000000"/>
                </a:solidFill>
              </a:defRPr>
            </a:pPr>
            <a:r>
              <a:rPr sz="3800">
                <a:solidFill>
                  <a:srgbClr val="535353"/>
                </a:solidFill>
              </a:rPr>
              <a:t>These advantages come with trade-offs, though, some of which are felt far more acutely by scientists than by other uses.</a:t>
            </a:r>
            <a:endParaRPr sz="3800">
              <a:solidFill>
                <a:srgbClr val="535353"/>
              </a:solidFill>
            </a:endParaRPr>
          </a:p>
          <a:p>
            <a:pPr lvl="0" algn="l" defTabSz="457200">
              <a:spcBef>
                <a:spcPts val="1000"/>
              </a:spcBef>
              <a:buClrTx/>
              <a:defRPr sz="1800">
                <a:solidFill>
                  <a:srgbClr val="000000"/>
                </a:solidFill>
              </a:defRPr>
            </a:pPr>
            <a:endParaRPr sz="3800">
              <a:solidFill>
                <a:srgbClr val="535353"/>
              </a:solidFill>
            </a:endParaRP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xfrm>
            <a:off x="355600" y="0"/>
            <a:ext cx="12293600" cy="1257300"/>
          </a:xfrm>
          <a:prstGeom prst="rect">
            <a:avLst/>
          </a:prstGeom>
        </p:spPr>
        <p:txBody>
          <a:bodyPr/>
          <a:lstStyle>
            <a:lvl1pPr>
              <a:defRPr sz="6400"/>
            </a:lvl1pPr>
          </a:lstStyle>
          <a:p>
            <a:pPr lvl="0">
              <a:defRPr cap="none" sz="1800">
                <a:solidFill>
                  <a:srgbClr val="000000"/>
                </a:solidFill>
              </a:defRPr>
            </a:pPr>
            <a:r>
              <a:rPr cap="all" sz="6400">
                <a:solidFill>
                  <a:srgbClr val="535353"/>
                </a:solidFill>
              </a:rPr>
              <a:t>GUI Potential Disadvantages</a:t>
            </a:r>
          </a:p>
        </p:txBody>
      </p:sp>
      <p:sp>
        <p:nvSpPr>
          <p:cNvPr id="61" name="Shape 61"/>
          <p:cNvSpPr/>
          <p:nvPr>
            <p:ph type="body" idx="1"/>
          </p:nvPr>
        </p:nvSpPr>
        <p:spPr>
          <a:xfrm>
            <a:off x="571500" y="1574800"/>
            <a:ext cx="12293600" cy="7861300"/>
          </a:xfrm>
          <a:prstGeom prst="rect">
            <a:avLst/>
          </a:prstGeom>
        </p:spPr>
        <p:txBody>
          <a:bodyPr/>
          <a:lstStyle/>
          <a:p>
            <a:pPr lvl="0" algn="l" defTabSz="457200">
              <a:buClrTx/>
              <a:tabLst>
                <a:tab pos="139700" algn="l"/>
                <a:tab pos="457200" algn="l"/>
              </a:tabLst>
              <a:defRPr sz="1800">
                <a:solidFill>
                  <a:srgbClr val="000000"/>
                </a:solidFill>
              </a:defRPr>
            </a:pPr>
            <a:r>
              <a:rPr sz="3800">
                <a:solidFill>
                  <a:srgbClr val="535353"/>
                </a:solidFill>
              </a:rPr>
              <a:t>Many of the analyses that scientists need to perform consist of a long sequence of operations which may need to be repeated on different datasets, or with slight modifications on the same dataset. This does not lend itself well to GUIs. Everyone has had the frustrating experience of clicking through the same sequence of menus and dialog boxes over and over again.</a:t>
            </a:r>
            <a:endParaRPr sz="3800">
              <a:solidFill>
                <a:srgbClr val="535353"/>
              </a:solidFill>
            </a:endParaRPr>
          </a:p>
          <a:p>
            <a:pPr lvl="0" algn="l" defTabSz="457200">
              <a:buClrTx/>
              <a:tabLst>
                <a:tab pos="139700" algn="l"/>
                <a:tab pos="457200" algn="l"/>
              </a:tabLst>
              <a:defRPr sz="1800">
                <a:solidFill>
                  <a:srgbClr val="000000"/>
                </a:solidFill>
              </a:defRPr>
            </a:pP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Most programs do not keep a log of all the user commands issued through the GUI and if you want to recreate the steps it took you to analyze your data, they must be documented separately.</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xfrm>
            <a:off x="355600" y="0"/>
            <a:ext cx="12293600" cy="1257300"/>
          </a:xfrm>
          <a:prstGeom prst="rect">
            <a:avLst/>
          </a:prstGeom>
        </p:spPr>
        <p:txBody>
          <a:bodyPr/>
          <a:lstStyle>
            <a:lvl1pPr>
              <a:defRPr sz="6400"/>
            </a:lvl1pPr>
          </a:lstStyle>
          <a:p>
            <a:pPr lvl="0">
              <a:defRPr cap="none" sz="1800">
                <a:solidFill>
                  <a:srgbClr val="000000"/>
                </a:solidFill>
              </a:defRPr>
            </a:pPr>
            <a:r>
              <a:rPr cap="all" sz="6400">
                <a:solidFill>
                  <a:srgbClr val="535353"/>
                </a:solidFill>
              </a:rPr>
              <a:t>GUI Potential Disadvantages</a:t>
            </a:r>
          </a:p>
        </p:txBody>
      </p:sp>
      <p:sp>
        <p:nvSpPr>
          <p:cNvPr id="64" name="Shape 64"/>
          <p:cNvSpPr/>
          <p:nvPr>
            <p:ph type="body" idx="1"/>
          </p:nvPr>
        </p:nvSpPr>
        <p:spPr>
          <a:xfrm>
            <a:off x="571500" y="1574800"/>
            <a:ext cx="12293600" cy="7861300"/>
          </a:xfrm>
          <a:prstGeom prst="rect">
            <a:avLst/>
          </a:prstGeom>
        </p:spPr>
        <p:txBody>
          <a:bodyPr/>
          <a:lstStyle/>
          <a:p>
            <a:pPr lvl="0" marL="457200" indent="-457200" algn="l" defTabSz="457200">
              <a:buClrTx/>
              <a:buSzPct val="125000"/>
              <a:buChar char="•"/>
              <a:tabLst>
                <a:tab pos="139700" algn="l"/>
                <a:tab pos="457200" algn="l"/>
              </a:tabLst>
              <a:defRPr sz="1800">
                <a:solidFill>
                  <a:srgbClr val="000000"/>
                </a:solidFill>
              </a:defRPr>
            </a:pPr>
            <a:r>
              <a:rPr sz="3800">
                <a:solidFill>
                  <a:srgbClr val="535353"/>
                </a:solidFill>
              </a:rPr>
              <a:t>GUIs are not conductive to controlling analyses on a cluster of computers or on a remote machine. This will be a problem when you need to access increased computing power beyond your personal computer for complex and large-scale tasks.</a:t>
            </a:r>
            <a:endParaRPr sz="3800">
              <a:solidFill>
                <a:srgbClr val="535353"/>
              </a:solidFill>
            </a:endParaRPr>
          </a:p>
          <a:p>
            <a:pPr lvl="0" algn="l" defTabSz="457200">
              <a:buClrTx/>
              <a:tabLst>
                <a:tab pos="139700" algn="l"/>
                <a:tab pos="457200" algn="l"/>
              </a:tabLst>
              <a:defRPr sz="1800">
                <a:solidFill>
                  <a:srgbClr val="000000"/>
                </a:solidFill>
              </a:defRPr>
            </a:pP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GUIs are labor-intensive to make and typically work on only the particular operating system for which they were developed.</a:t>
            </a:r>
            <a:endParaRPr sz="3800">
              <a:solidFill>
                <a:srgbClr val="535353"/>
              </a:solidFill>
            </a:endParaRPr>
          </a:p>
          <a:p>
            <a:pPr lvl="0" algn="l" defTabSz="457200">
              <a:buClrTx/>
              <a:tabLst>
                <a:tab pos="139700" algn="l"/>
                <a:tab pos="457200" algn="l"/>
              </a:tabLst>
              <a:defRPr sz="1800">
                <a:solidFill>
                  <a:srgbClr val="000000"/>
                </a:solidFill>
              </a:defRPr>
            </a:pPr>
            <a:endParaRPr sz="3800">
              <a:solidFill>
                <a:srgbClr val="535353"/>
              </a:solidFill>
            </a:endParaRPr>
          </a:p>
          <a:p>
            <a:pPr lvl="0" algn="l" defTabSz="457200">
              <a:buClrTx/>
              <a:tabLst>
                <a:tab pos="139700" algn="l"/>
                <a:tab pos="457200" algn="l"/>
              </a:tabLst>
              <a:defRPr sz="1800">
                <a:solidFill>
                  <a:srgbClr val="000000"/>
                </a:solidFill>
              </a:defRPr>
            </a:pPr>
            <a:r>
              <a:rPr sz="3800">
                <a:solidFill>
                  <a:srgbClr val="535353"/>
                </a:solidFill>
              </a:rPr>
              <a:t>Fortunately, there is another way of interacting with your computer that avoids many of these problems. This is the oft-dreaded</a:t>
            </a:r>
            <a:r>
              <a:rPr b="1" i="1" sz="3800">
                <a:solidFill>
                  <a:srgbClr val="B51A00"/>
                </a:solidFill>
              </a:rPr>
              <a:t> COMMAND LINE, an entirely text based interface</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xfrm>
            <a:off x="355600" y="0"/>
            <a:ext cx="12293600" cy="1257300"/>
          </a:xfrm>
          <a:prstGeom prst="rect">
            <a:avLst/>
          </a:prstGeom>
        </p:spPr>
        <p:txBody>
          <a:bodyPr/>
          <a:lstStyle>
            <a:lvl1pPr>
              <a:defRPr sz="6400"/>
            </a:lvl1pPr>
          </a:lstStyle>
          <a:p>
            <a:pPr lvl="0">
              <a:defRPr cap="none" sz="1800">
                <a:solidFill>
                  <a:srgbClr val="000000"/>
                </a:solidFill>
              </a:defRPr>
            </a:pPr>
            <a:r>
              <a:rPr cap="all" sz="6400">
                <a:solidFill>
                  <a:srgbClr val="535353"/>
                </a:solidFill>
              </a:rPr>
              <a:t>Command LIne: SHELL</a:t>
            </a:r>
          </a:p>
        </p:txBody>
      </p:sp>
      <p:sp>
        <p:nvSpPr>
          <p:cNvPr id="67" name="Shape 67"/>
          <p:cNvSpPr/>
          <p:nvPr>
            <p:ph type="body" idx="1"/>
          </p:nvPr>
        </p:nvSpPr>
        <p:spPr>
          <a:xfrm>
            <a:off x="571500" y="1574800"/>
            <a:ext cx="12293600" cy="7861300"/>
          </a:xfrm>
          <a:prstGeom prst="rect">
            <a:avLst/>
          </a:prstGeom>
        </p:spPr>
        <p:txBody>
          <a:bodyPr/>
          <a:lstStyle/>
          <a:p>
            <a:pPr lvl="0" marL="457200" indent="-457200" algn="l" defTabSz="457200">
              <a:buClrTx/>
              <a:buSzPct val="125000"/>
              <a:buChar char="•"/>
              <a:tabLst>
                <a:tab pos="139700" algn="l"/>
                <a:tab pos="457200" algn="l"/>
              </a:tabLst>
              <a:defRPr sz="1800">
                <a:solidFill>
                  <a:srgbClr val="000000"/>
                </a:solidFill>
              </a:defRPr>
            </a:pPr>
            <a:r>
              <a:rPr sz="3800">
                <a:solidFill>
                  <a:srgbClr val="535353"/>
                </a:solidFill>
              </a:rPr>
              <a:t>Using the command line requires and up-front investment in a new skill set, but provides a huge gain in the long run for many data management and analysis tasks.</a:t>
            </a:r>
            <a:endParaRPr sz="3800">
              <a:solidFill>
                <a:srgbClr val="535353"/>
              </a:solidFill>
            </a:endParaRPr>
          </a:p>
          <a:p>
            <a:pPr lvl="0" marL="457200" indent="-457200" algn="l" defTabSz="457200">
              <a:buClrTx/>
              <a:buSzPct val="125000"/>
              <a:buChar char="•"/>
              <a:tabLst>
                <a:tab pos="139700" algn="l"/>
                <a:tab pos="457200" algn="l"/>
              </a:tabLst>
              <a:defRPr sz="1800">
                <a:solidFill>
                  <a:srgbClr val="000000"/>
                </a:solidFill>
              </a:defRPr>
            </a:pPr>
            <a:endParaRPr sz="3800">
              <a:solidFill>
                <a:srgbClr val="535353"/>
              </a:solidFill>
            </a:endParaRPr>
          </a:p>
          <a:p>
            <a:pPr lvl="0" marL="457200" indent="-457200" algn="l" defTabSz="457200">
              <a:buClrTx/>
              <a:buSzPct val="125000"/>
              <a:buChar char="•"/>
              <a:tabLst>
                <a:tab pos="139700" algn="l"/>
                <a:tab pos="457200" algn="l"/>
              </a:tabLst>
              <a:defRPr sz="1800">
                <a:solidFill>
                  <a:srgbClr val="000000"/>
                </a:solidFill>
              </a:defRPr>
            </a:pPr>
            <a:r>
              <a:rPr sz="3800">
                <a:solidFill>
                  <a:srgbClr val="535353"/>
                </a:solidFill>
              </a:rPr>
              <a:t>To the uninitiated, the command line can seem like a primitive throwback to the days before the mouse.</a:t>
            </a:r>
            <a:endParaRPr sz="3800">
              <a:solidFill>
                <a:srgbClr val="535353"/>
              </a:solidFill>
            </a:endParaRPr>
          </a:p>
          <a:p>
            <a:pPr lvl="0" marL="457200" indent="-457200" algn="l" defTabSz="457200">
              <a:buClrTx/>
              <a:buSzPct val="125000"/>
              <a:buChar char="•"/>
              <a:tabLst>
                <a:tab pos="139700" algn="l"/>
                <a:tab pos="457200" algn="l"/>
              </a:tabLst>
              <a:defRPr sz="1800">
                <a:solidFill>
                  <a:srgbClr val="000000"/>
                </a:solidFill>
              </a:defRPr>
            </a:pPr>
            <a:endParaRPr sz="3800">
              <a:solidFill>
                <a:srgbClr val="535353"/>
              </a:solidFill>
            </a:endParaRPr>
          </a:p>
          <a:p>
            <a:pPr lvl="0" marL="457200" indent="-457200" algn="l" defTabSz="457200">
              <a:buClrTx/>
              <a:buSzPct val="125000"/>
              <a:buChar char="•"/>
              <a:tabLst>
                <a:tab pos="139700" algn="l"/>
                <a:tab pos="457200" algn="l"/>
              </a:tabLst>
              <a:defRPr sz="1800">
                <a:solidFill>
                  <a:srgbClr val="000000"/>
                </a:solidFill>
              </a:defRPr>
            </a:pPr>
            <a:r>
              <a:rPr sz="3800">
                <a:solidFill>
                  <a:srgbClr val="535353"/>
                </a:solidFill>
              </a:rPr>
              <a:t>However, the command line is alive and well, and is in fact the interface of choice for a wide range of computational tools.</a:t>
            </a:r>
            <a:endParaRPr sz="3800">
              <a:solidFill>
                <a:srgbClr val="535353"/>
              </a:solidFill>
            </a:endParaRPr>
          </a:p>
          <a:p>
            <a:pPr lvl="0" marL="457200" indent="-457200" algn="l" defTabSz="457200">
              <a:buClrTx/>
              <a:buSzPct val="125000"/>
              <a:buChar char="•"/>
              <a:tabLst>
                <a:tab pos="139700" algn="l"/>
                <a:tab pos="457200" algn="l"/>
              </a:tabLst>
              <a:defRPr sz="1800">
                <a:solidFill>
                  <a:srgbClr val="000000"/>
                </a:solidFill>
              </a:defRPr>
            </a:pPr>
            <a:endParaRPr sz="3800">
              <a:solidFill>
                <a:srgbClr val="535353"/>
              </a:solidFill>
            </a:endParaRPr>
          </a:p>
          <a:p>
            <a:pPr lvl="0" marL="457200" indent="-457200" algn="l" defTabSz="457200">
              <a:buClrTx/>
              <a:buSzPct val="125000"/>
              <a:buChar char="•"/>
              <a:tabLst>
                <a:tab pos="139700" algn="l"/>
                <a:tab pos="457200" algn="l"/>
              </a:tabLst>
              <a:defRPr sz="1800">
                <a:solidFill>
                  <a:srgbClr val="000000"/>
                </a:solidFill>
              </a:defRPr>
            </a:pPr>
            <a:r>
              <a:rPr sz="3800">
                <a:solidFill>
                  <a:srgbClr val="535353"/>
                </a:solidFill>
              </a:rPr>
              <a:t>In many cases, it is a more convenient environment for data manipulation.</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xfrm>
            <a:off x="355600" y="0"/>
            <a:ext cx="12293600" cy="1257300"/>
          </a:xfrm>
          <a:prstGeom prst="rect">
            <a:avLst/>
          </a:prstGeom>
        </p:spPr>
        <p:txBody>
          <a:bodyPr/>
          <a:lstStyle>
            <a:lvl1pPr>
              <a:defRPr sz="6400"/>
            </a:lvl1pPr>
          </a:lstStyle>
          <a:p>
            <a:pPr lvl="0">
              <a:defRPr cap="none" sz="1800">
                <a:solidFill>
                  <a:srgbClr val="000000"/>
                </a:solidFill>
              </a:defRPr>
            </a:pPr>
            <a:r>
              <a:rPr cap="all" sz="6400">
                <a:solidFill>
                  <a:srgbClr val="535353"/>
                </a:solidFill>
              </a:rPr>
              <a:t>Starting the Shell</a:t>
            </a:r>
          </a:p>
        </p:txBody>
      </p:sp>
      <p:sp>
        <p:nvSpPr>
          <p:cNvPr id="70" name="Shape 70"/>
          <p:cNvSpPr/>
          <p:nvPr>
            <p:ph type="body" idx="1"/>
          </p:nvPr>
        </p:nvSpPr>
        <p:spPr>
          <a:xfrm>
            <a:off x="571500" y="1574800"/>
            <a:ext cx="12293600" cy="7861300"/>
          </a:xfrm>
          <a:prstGeom prst="rect">
            <a:avLst/>
          </a:prstGeom>
        </p:spPr>
        <p:txBody>
          <a:bodyPr/>
          <a:lstStyle/>
          <a:p>
            <a:pPr lvl="0" marL="457200" indent="-457200" algn="l" defTabSz="457200">
              <a:buClrTx/>
              <a:buSzPct val="125000"/>
              <a:buChar char="•"/>
              <a:tabLst>
                <a:tab pos="139700" algn="l"/>
                <a:tab pos="457200" algn="l"/>
              </a:tabLst>
              <a:defRPr sz="1800">
                <a:solidFill>
                  <a:srgbClr val="000000"/>
                </a:solidFill>
              </a:defRPr>
            </a:pPr>
            <a:r>
              <a:rPr sz="3300">
                <a:solidFill>
                  <a:srgbClr val="535353"/>
                </a:solidFill>
              </a:rPr>
              <a:t>Shells run in what are called terminal emulators, or more simply, terminals. </a:t>
            </a:r>
            <a:endParaRPr sz="3300">
              <a:solidFill>
                <a:srgbClr val="535353"/>
              </a:solidFill>
            </a:endParaRPr>
          </a:p>
          <a:p>
            <a:pPr lvl="0" marL="457200" indent="-457200" algn="l" defTabSz="457200">
              <a:buClrTx/>
              <a:buSzPct val="125000"/>
              <a:buChar char="•"/>
              <a:tabLst>
                <a:tab pos="139700" algn="l"/>
                <a:tab pos="457200" algn="l"/>
              </a:tabLst>
              <a:defRPr sz="1800">
                <a:solidFill>
                  <a:srgbClr val="000000"/>
                </a:solidFill>
              </a:defRPr>
            </a:pPr>
            <a:endParaRPr sz="3300">
              <a:solidFill>
                <a:srgbClr val="535353"/>
              </a:solidFill>
            </a:endParaRPr>
          </a:p>
          <a:p>
            <a:pPr lvl="0" marL="457200" indent="-457200" algn="l" defTabSz="457200">
              <a:buClrTx/>
              <a:buSzPct val="125000"/>
              <a:buChar char="•"/>
              <a:tabLst>
                <a:tab pos="139700" algn="l"/>
                <a:tab pos="457200" algn="l"/>
              </a:tabLst>
              <a:defRPr sz="1800">
                <a:solidFill>
                  <a:srgbClr val="000000"/>
                </a:solidFill>
              </a:defRPr>
            </a:pPr>
            <a:r>
              <a:rPr sz="3300">
                <a:solidFill>
                  <a:srgbClr val="535353"/>
                </a:solidFill>
              </a:rPr>
              <a:t>The command line, as the prompt and cursor are known, is displayed within the terminal window by a program called a shell.</a:t>
            </a:r>
            <a:endParaRPr sz="3300">
              <a:solidFill>
                <a:srgbClr val="535353"/>
              </a:solidFill>
            </a:endParaRPr>
          </a:p>
          <a:p>
            <a:pPr lvl="0" marL="457200" indent="-457200" algn="l" defTabSz="457200">
              <a:buClrTx/>
              <a:buSzPct val="125000"/>
              <a:buChar char="•"/>
              <a:tabLst>
                <a:tab pos="139700" algn="l"/>
                <a:tab pos="457200" algn="l"/>
              </a:tabLst>
              <a:defRPr sz="1800">
                <a:solidFill>
                  <a:srgbClr val="000000"/>
                </a:solidFill>
              </a:defRPr>
            </a:pPr>
            <a:endParaRPr sz="3300">
              <a:solidFill>
                <a:srgbClr val="535353"/>
              </a:solidFill>
            </a:endParaRPr>
          </a:p>
          <a:p>
            <a:pPr lvl="0" marL="457200" indent="-457200" algn="l" defTabSz="457200">
              <a:buClrTx/>
              <a:buSzPct val="125000"/>
              <a:buChar char="•"/>
              <a:tabLst>
                <a:tab pos="139700" algn="l"/>
                <a:tab pos="457200" algn="l"/>
              </a:tabLst>
              <a:defRPr sz="1800">
                <a:solidFill>
                  <a:srgbClr val="000000"/>
                </a:solidFill>
              </a:defRPr>
            </a:pPr>
            <a:r>
              <a:rPr sz="3300">
                <a:solidFill>
                  <a:srgbClr val="535353"/>
                </a:solidFill>
              </a:rPr>
              <a:t>Shells are customizable and powerful, and at times seem simple-minded.</a:t>
            </a:r>
            <a:endParaRPr sz="3300">
              <a:solidFill>
                <a:srgbClr val="535353"/>
              </a:solidFill>
            </a:endParaRPr>
          </a:p>
          <a:p>
            <a:pPr lvl="0" marL="457200" indent="-457200" algn="l" defTabSz="457200">
              <a:buClrTx/>
              <a:buSzPct val="125000"/>
              <a:buChar char="•"/>
              <a:tabLst>
                <a:tab pos="139700" algn="l"/>
                <a:tab pos="457200" algn="l"/>
              </a:tabLst>
              <a:defRPr sz="1800">
                <a:solidFill>
                  <a:srgbClr val="000000"/>
                </a:solidFill>
              </a:defRPr>
            </a:pPr>
            <a:endParaRPr sz="3300">
              <a:solidFill>
                <a:srgbClr val="535353"/>
              </a:solidFill>
            </a:endParaRPr>
          </a:p>
          <a:p>
            <a:pPr lvl="0" algn="l" defTabSz="457200">
              <a:buClrTx/>
              <a:tabLst>
                <a:tab pos="139700" algn="l"/>
                <a:tab pos="457200" algn="l"/>
              </a:tabLst>
              <a:defRPr sz="1800">
                <a:solidFill>
                  <a:srgbClr val="000000"/>
                </a:solidFill>
              </a:defRPr>
            </a:pPr>
            <a:r>
              <a:rPr sz="3300">
                <a:solidFill>
                  <a:srgbClr val="535353"/>
                </a:solidFill>
              </a:rPr>
              <a:t>You can issue small commands or write scripts that do amazing things.</a:t>
            </a:r>
            <a:endParaRPr sz="3300">
              <a:solidFill>
                <a:srgbClr val="535353"/>
              </a:solidFill>
            </a:endParaRPr>
          </a:p>
          <a:p>
            <a:pPr lvl="0" algn="l" defTabSz="457200">
              <a:buClrTx/>
              <a:tabLst>
                <a:tab pos="139700" algn="l"/>
                <a:tab pos="457200" algn="l"/>
              </a:tabLst>
              <a:defRPr sz="1800">
                <a:solidFill>
                  <a:srgbClr val="000000"/>
                </a:solidFill>
              </a:defRPr>
            </a:pPr>
            <a:endParaRPr sz="3300">
              <a:solidFill>
                <a:srgbClr val="535353"/>
              </a:solidFill>
            </a:endParaRPr>
          </a:p>
          <a:p>
            <a:pPr lvl="0" algn="l" defTabSz="457200">
              <a:buClrTx/>
              <a:tabLst>
                <a:tab pos="139700" algn="l"/>
                <a:tab pos="457200" algn="l"/>
              </a:tabLst>
              <a:defRPr sz="1800">
                <a:solidFill>
                  <a:srgbClr val="000000"/>
                </a:solidFill>
              </a:defRPr>
            </a:pPr>
            <a:r>
              <a:rPr b="1" sz="3300">
                <a:solidFill>
                  <a:srgbClr val="535353"/>
                </a:solidFill>
              </a:rPr>
              <a:t>You can also wipe out a chunk of your hard disk with a few ill-chosen punctuations marks. The shell assumes that you mean what you say, and rarely gives you the chance to opt out of a command you issued or to undo the results</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355600" y="0"/>
            <a:ext cx="12293600" cy="1257300"/>
          </a:xfrm>
          <a:prstGeom prst="rect">
            <a:avLst/>
          </a:prstGeom>
        </p:spPr>
        <p:txBody>
          <a:bodyPr/>
          <a:lstStyle/>
          <a:p>
            <a:pPr lvl="0">
              <a:defRPr cap="none" sz="1800">
                <a:solidFill>
                  <a:srgbClr val="000000"/>
                </a:solidFill>
              </a:defRPr>
            </a:pPr>
            <a:r>
              <a:rPr cap="all" sz="7200">
                <a:solidFill>
                  <a:srgbClr val="535353"/>
                </a:solidFill>
              </a:rPr>
              <a:t>Shells</a:t>
            </a:r>
          </a:p>
        </p:txBody>
      </p:sp>
      <p:sp>
        <p:nvSpPr>
          <p:cNvPr id="73" name="Shape 73"/>
          <p:cNvSpPr/>
          <p:nvPr>
            <p:ph type="body" idx="1"/>
          </p:nvPr>
        </p:nvSpPr>
        <p:spPr>
          <a:xfrm>
            <a:off x="571500" y="1181100"/>
            <a:ext cx="12293600" cy="7861300"/>
          </a:xfrm>
          <a:prstGeom prst="rect">
            <a:avLst/>
          </a:prstGeom>
        </p:spPr>
        <p:txBody>
          <a:bodyPr/>
          <a:lstStyle/>
          <a:p>
            <a:pPr lvl="0" algn="l" defTabSz="457200">
              <a:spcBef>
                <a:spcPts val="2000"/>
              </a:spcBef>
              <a:buClrTx/>
              <a:defRPr sz="1800">
                <a:solidFill>
                  <a:srgbClr val="000000"/>
                </a:solidFill>
              </a:defRPr>
            </a:pPr>
            <a:r>
              <a:rPr b="1" sz="3800">
                <a:solidFill>
                  <a:srgbClr val="535353"/>
                </a:solidFill>
              </a:rPr>
              <a:t>UNIX Shells</a:t>
            </a:r>
            <a:endParaRPr b="1" sz="3800">
              <a:solidFill>
                <a:srgbClr val="535353"/>
              </a:solidFill>
            </a:endParaRPr>
          </a:p>
          <a:p>
            <a:pPr lvl="0" algn="l" defTabSz="457200">
              <a:buClr>
                <a:srgbClr val="555555"/>
              </a:buClr>
              <a:buFont typeface="Times Roman"/>
              <a:tabLst>
                <a:tab pos="139700" algn="l"/>
                <a:tab pos="457200" algn="l"/>
              </a:tabLst>
              <a:defRPr sz="1800">
                <a:solidFill>
                  <a:srgbClr val="000000"/>
                </a:solidFill>
              </a:defRPr>
            </a:pPr>
            <a:r>
              <a:rPr sz="3800">
                <a:solidFill>
                  <a:srgbClr val="535353"/>
                </a:solidFill>
              </a:rPr>
              <a:t>sh — largely historical, usually symlinked</a:t>
            </a:r>
            <a:endParaRPr sz="3800">
              <a:solidFill>
                <a:srgbClr val="535353"/>
              </a:solidFill>
            </a:endParaRPr>
          </a:p>
          <a:p>
            <a:pPr lvl="0" algn="l" defTabSz="457200">
              <a:buClr>
                <a:srgbClr val="555555"/>
              </a:buClr>
              <a:buFont typeface="Times Roman"/>
              <a:tabLst>
                <a:tab pos="139700" algn="l"/>
                <a:tab pos="457200" algn="l"/>
              </a:tabLst>
              <a:defRPr sz="1800">
                <a:solidFill>
                  <a:srgbClr val="000000"/>
                </a:solidFill>
              </a:defRPr>
            </a:pPr>
            <a:r>
              <a:rPr sz="3800">
                <a:solidFill>
                  <a:srgbClr val="535353"/>
                </a:solidFill>
              </a:rPr>
              <a:t>bash — default on most Linux systems, Cygwin, and Mac OSX</a:t>
            </a:r>
            <a:endParaRPr sz="3800">
              <a:solidFill>
                <a:srgbClr val="535353"/>
              </a:solidFill>
            </a:endParaRPr>
          </a:p>
          <a:p>
            <a:pPr lvl="0" algn="l" defTabSz="457200">
              <a:buClr>
                <a:srgbClr val="555555"/>
              </a:buClr>
              <a:buFont typeface="Times Roman"/>
              <a:tabLst>
                <a:tab pos="139700" algn="l"/>
                <a:tab pos="457200" algn="l"/>
              </a:tabLst>
              <a:defRPr sz="1800">
                <a:solidFill>
                  <a:srgbClr val="000000"/>
                </a:solidFill>
              </a:defRPr>
            </a:pPr>
            <a:r>
              <a:rPr sz="3800">
                <a:solidFill>
                  <a:srgbClr val="535353"/>
                </a:solidFill>
              </a:rPr>
              <a:t>csh</a:t>
            </a:r>
            <a:endParaRPr sz="3800">
              <a:solidFill>
                <a:srgbClr val="535353"/>
              </a:solidFill>
            </a:endParaRPr>
          </a:p>
          <a:p>
            <a:pPr lvl="0" algn="l" defTabSz="457200">
              <a:buClr>
                <a:srgbClr val="555555"/>
              </a:buClr>
              <a:buFont typeface="Times Roman"/>
              <a:tabLst>
                <a:tab pos="139700" algn="l"/>
                <a:tab pos="457200" algn="l"/>
              </a:tabLst>
              <a:defRPr sz="1800">
                <a:solidFill>
                  <a:srgbClr val="000000"/>
                </a:solidFill>
              </a:defRPr>
            </a:pPr>
            <a:r>
              <a:rPr sz="3800">
                <a:solidFill>
                  <a:srgbClr val="535353"/>
                </a:solidFill>
              </a:rPr>
              <a:t>tcsh</a:t>
            </a:r>
            <a:endParaRPr sz="3800">
              <a:solidFill>
                <a:srgbClr val="535353"/>
              </a:solidFill>
            </a:endParaRPr>
          </a:p>
          <a:p>
            <a:pPr lvl="0" algn="l" defTabSz="457200">
              <a:buClr>
                <a:srgbClr val="555555"/>
              </a:buClr>
              <a:buFont typeface="Times Roman"/>
              <a:tabLst>
                <a:tab pos="139700" algn="l"/>
                <a:tab pos="457200" algn="l"/>
              </a:tabLst>
              <a:defRPr sz="1800">
                <a:solidFill>
                  <a:srgbClr val="000000"/>
                </a:solidFill>
              </a:defRPr>
            </a:pPr>
            <a:r>
              <a:rPr sz="3800">
                <a:solidFill>
                  <a:srgbClr val="535353"/>
                </a:solidFill>
              </a:rPr>
              <a:t>ksh</a:t>
            </a:r>
            <a:endParaRPr sz="3800">
              <a:solidFill>
                <a:srgbClr val="535353"/>
              </a:solidFill>
            </a:endParaRPr>
          </a:p>
          <a:p>
            <a:pPr lvl="0" algn="l" defTabSz="457200">
              <a:buClr>
                <a:srgbClr val="555555"/>
              </a:buClr>
              <a:buFont typeface="Times Roman"/>
              <a:tabLst>
                <a:tab pos="139700" algn="l"/>
                <a:tab pos="457200" algn="l"/>
              </a:tabLst>
              <a:defRPr sz="1800">
                <a:solidFill>
                  <a:srgbClr val="000000"/>
                </a:solidFill>
              </a:defRPr>
            </a:pPr>
            <a:r>
              <a:rPr sz="3800">
                <a:solidFill>
                  <a:srgbClr val="535353"/>
                </a:solidFill>
              </a:rPr>
              <a:t>zsh</a:t>
            </a:r>
            <a:endParaRPr sz="3800">
              <a:solidFill>
                <a:srgbClr val="535353"/>
              </a:solidFill>
            </a:endParaRPr>
          </a:p>
          <a:p>
            <a:pPr lvl="0" algn="l" defTabSz="457200">
              <a:spcBef>
                <a:spcPts val="2000"/>
              </a:spcBef>
              <a:buClrTx/>
              <a:defRPr sz="1800">
                <a:solidFill>
                  <a:srgbClr val="000000"/>
                </a:solidFill>
              </a:defRPr>
            </a:pPr>
            <a:endParaRPr b="1" sz="3800">
              <a:solidFill>
                <a:srgbClr val="535353"/>
              </a:solidFill>
            </a:endParaRPr>
          </a:p>
          <a:p>
            <a:pPr lvl="0" algn="l" defTabSz="457200">
              <a:spcBef>
                <a:spcPts val="2000"/>
              </a:spcBef>
              <a:buClrTx/>
              <a:defRPr sz="1800">
                <a:solidFill>
                  <a:srgbClr val="000000"/>
                </a:solidFill>
              </a:defRPr>
            </a:pPr>
            <a:r>
              <a:rPr b="1" sz="3800">
                <a:solidFill>
                  <a:srgbClr val="535353"/>
                </a:solidFill>
              </a:rPr>
              <a:t>Windows Shells</a:t>
            </a:r>
            <a:endParaRPr b="1" sz="3800">
              <a:solidFill>
                <a:srgbClr val="535353"/>
              </a:solidFill>
            </a:endParaRPr>
          </a:p>
          <a:p>
            <a:pPr lvl="0" algn="l" defTabSz="457200">
              <a:buClr>
                <a:srgbClr val="555555"/>
              </a:buClr>
              <a:buFont typeface="Times Roman"/>
              <a:tabLst>
                <a:tab pos="139700" algn="l"/>
                <a:tab pos="457200" algn="l"/>
              </a:tabLst>
              <a:defRPr sz="1800">
                <a:solidFill>
                  <a:srgbClr val="000000"/>
                </a:solidFill>
              </a:defRPr>
            </a:pPr>
            <a:r>
              <a:rPr sz="3800">
                <a:solidFill>
                  <a:srgbClr val="535353"/>
                </a:solidFill>
              </a:rPr>
              <a:t>cmd.exe — the traditional Windows shell</a:t>
            </a:r>
            <a:endParaRPr sz="3800">
              <a:solidFill>
                <a:srgbClr val="535353"/>
              </a:solidFill>
            </a:endParaRPr>
          </a:p>
          <a:p>
            <a:pPr lvl="0" algn="l" defTabSz="457200">
              <a:buClr>
                <a:srgbClr val="555555"/>
              </a:buClr>
              <a:buFont typeface="Times Roman"/>
              <a:tabLst>
                <a:tab pos="139700" algn="l"/>
                <a:tab pos="457200" algn="l"/>
              </a:tabLst>
              <a:defRPr sz="1800">
                <a:solidFill>
                  <a:srgbClr val="000000"/>
                </a:solidFill>
              </a:defRPr>
            </a:pPr>
            <a:r>
              <a:rPr sz="3800">
                <a:solidFill>
                  <a:srgbClr val="535353"/>
                </a:solidFill>
                <a:hlinkClick r:id="rId2" invalidUrl="" action="" tgtFrame="" tooltip="" history="1" highlightClick="0" endSnd="0"/>
              </a:rPr>
              <a:t>PowerShell</a:t>
            </a:r>
            <a:r>
              <a:rPr sz="3800">
                <a:solidFill>
                  <a:srgbClr val="535353"/>
                </a:solidFill>
              </a:rPr>
              <a:t> — the “modern” Windows shell, more UNIX-ish</a:t>
            </a:r>
            <a:endParaRPr sz="3800">
              <a:solidFill>
                <a:srgbClr val="535353"/>
              </a:solidFill>
            </a:endParaRPr>
          </a:p>
          <a:p>
            <a:pPr lvl="0" algn="l" defTabSz="457200">
              <a:buClr>
                <a:srgbClr val="555555"/>
              </a:buClr>
              <a:buFont typeface="Times Roman"/>
              <a:tabLst>
                <a:tab pos="139700" algn="l"/>
                <a:tab pos="457200" algn="l"/>
              </a:tabLst>
              <a:defRPr sz="1800">
                <a:solidFill>
                  <a:srgbClr val="000000"/>
                </a:solidFill>
              </a:defRPr>
            </a:pPr>
            <a:r>
              <a:rPr sz="3800">
                <a:solidFill>
                  <a:srgbClr val="535353"/>
                </a:solidFill>
              </a:rPr>
              <a:t>Any UNIX shell via </a:t>
            </a:r>
            <a:r>
              <a:rPr sz="3800">
                <a:solidFill>
                  <a:srgbClr val="535353"/>
                </a:solidFill>
                <a:hlinkClick r:id="rId3" invalidUrl="" action="" tgtFrame="" tooltip="" history="1" highlightClick="0" endSnd="0"/>
              </a:rPr>
              <a:t>Cygwin</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xfrm>
            <a:off x="355600" y="0"/>
            <a:ext cx="12293600" cy="1257300"/>
          </a:xfrm>
          <a:prstGeom prst="rect">
            <a:avLst/>
          </a:prstGeom>
        </p:spPr>
        <p:txBody>
          <a:bodyPr/>
          <a:lstStyle/>
          <a:p>
            <a:pPr lvl="0">
              <a:defRPr cap="none" sz="1800">
                <a:solidFill>
                  <a:srgbClr val="000000"/>
                </a:solidFill>
              </a:defRPr>
            </a:pPr>
            <a:r>
              <a:rPr cap="all" sz="7200">
                <a:solidFill>
                  <a:srgbClr val="535353"/>
                </a:solidFill>
              </a:rPr>
              <a:t>Changing SHells</a:t>
            </a:r>
          </a:p>
        </p:txBody>
      </p:sp>
      <p:sp>
        <p:nvSpPr>
          <p:cNvPr id="76" name="Shape 76"/>
          <p:cNvSpPr/>
          <p:nvPr>
            <p:ph type="body" idx="1"/>
          </p:nvPr>
        </p:nvSpPr>
        <p:spPr>
          <a:xfrm>
            <a:off x="355600" y="1143000"/>
            <a:ext cx="12293600" cy="7861300"/>
          </a:xfrm>
          <a:prstGeom prst="rect">
            <a:avLst/>
          </a:prstGeom>
        </p:spPr>
        <p:txBody>
          <a:bodyPr/>
          <a:lstStyle/>
          <a:p>
            <a:pPr lvl="0" algn="l" defTabSz="457200">
              <a:spcBef>
                <a:spcPts val="1000"/>
              </a:spcBef>
              <a:buClrTx/>
              <a:defRPr sz="1800">
                <a:solidFill>
                  <a:srgbClr val="000000"/>
                </a:solidFill>
              </a:defRPr>
            </a:pPr>
            <a:r>
              <a:rPr sz="2400">
                <a:solidFill>
                  <a:srgbClr val="535353"/>
                </a:solidFill>
              </a:rPr>
              <a:t>On most UNIX systems, you can simply </a:t>
            </a:r>
            <a:r>
              <a:rPr b="1" i="1" sz="2400">
                <a:solidFill>
                  <a:srgbClr val="535353"/>
                </a:solidFill>
              </a:rPr>
              <a:t>cat /etc/shells</a:t>
            </a:r>
            <a:r>
              <a:rPr sz="2400">
                <a:solidFill>
                  <a:srgbClr val="535353"/>
                </a:solidFill>
              </a:rPr>
              <a:t> to see what's available on the system…</a:t>
            </a:r>
            <a:endParaRPr sz="2400">
              <a:solidFill>
                <a:srgbClr val="535353"/>
              </a:solidFill>
            </a:endParaRPr>
          </a:p>
          <a:p>
            <a:pPr lvl="0" algn="l" defTabSz="457200">
              <a:spcBef>
                <a:spcPts val="1000"/>
              </a:spcBef>
              <a:buClrTx/>
              <a:defRPr sz="1800">
                <a:solidFill>
                  <a:srgbClr val="000000"/>
                </a:solidFill>
              </a:defRPr>
            </a:pPr>
            <a:endParaRPr sz="2400">
              <a:solidFill>
                <a:srgbClr val="535353"/>
              </a:solidFill>
            </a:endParaRPr>
          </a:p>
          <a:p>
            <a:pPr lvl="0" algn="l" defTabSz="457200">
              <a:spcBef>
                <a:spcPts val="1000"/>
              </a:spcBef>
              <a:buClrTx/>
              <a:defRPr sz="1800">
                <a:solidFill>
                  <a:srgbClr val="000000"/>
                </a:solidFill>
              </a:defRPr>
            </a:pPr>
            <a:endParaRPr sz="2400">
              <a:solidFill>
                <a:srgbClr val="535353"/>
              </a:solidFill>
            </a:endParaRPr>
          </a:p>
          <a:p>
            <a:pPr lvl="0" algn="l" defTabSz="457200">
              <a:spcBef>
                <a:spcPts val="1000"/>
              </a:spcBef>
              <a:buClrTx/>
              <a:defRPr sz="1800">
                <a:solidFill>
                  <a:srgbClr val="000000"/>
                </a:solidFill>
              </a:defRPr>
            </a:pPr>
            <a:endParaRPr sz="2400">
              <a:solidFill>
                <a:srgbClr val="535353"/>
              </a:solidFill>
            </a:endParaRPr>
          </a:p>
          <a:p>
            <a:pPr lvl="0" algn="l" defTabSz="457200">
              <a:spcBef>
                <a:spcPts val="1000"/>
              </a:spcBef>
              <a:buClrTx/>
              <a:defRPr sz="1800">
                <a:solidFill>
                  <a:srgbClr val="000000"/>
                </a:solidFill>
              </a:defRPr>
            </a:pPr>
            <a:endParaRPr sz="2400">
              <a:solidFill>
                <a:srgbClr val="535353"/>
              </a:solidFill>
            </a:endParaRPr>
          </a:p>
          <a:p>
            <a:pPr lvl="0" algn="l" defTabSz="457200">
              <a:spcBef>
                <a:spcPts val="1000"/>
              </a:spcBef>
              <a:buClrTx/>
              <a:defRPr sz="1800">
                <a:solidFill>
                  <a:srgbClr val="000000"/>
                </a:solidFill>
              </a:defRPr>
            </a:pPr>
            <a:endParaRPr sz="2400">
              <a:solidFill>
                <a:srgbClr val="535353"/>
              </a:solidFill>
            </a:endParaRPr>
          </a:p>
          <a:p>
            <a:pPr lvl="0" algn="l" defTabSz="457200">
              <a:spcBef>
                <a:spcPts val="1000"/>
              </a:spcBef>
              <a:buClrTx/>
              <a:defRPr sz="1800">
                <a:solidFill>
                  <a:srgbClr val="000000"/>
                </a:solidFill>
              </a:defRPr>
            </a:pPr>
            <a:endParaRPr sz="2400">
              <a:solidFill>
                <a:srgbClr val="535353"/>
              </a:solidFill>
            </a:endParaRPr>
          </a:p>
          <a:p>
            <a:pPr lvl="0" algn="l" defTabSz="457200">
              <a:spcBef>
                <a:spcPts val="1000"/>
              </a:spcBef>
              <a:buClrTx/>
              <a:defRPr sz="1800">
                <a:solidFill>
                  <a:srgbClr val="000000"/>
                </a:solidFill>
              </a:defRPr>
            </a:pPr>
            <a:r>
              <a:rPr sz="2400">
                <a:solidFill>
                  <a:srgbClr val="535353"/>
                </a:solidFill>
              </a:rPr>
              <a:t>to tell which shell you are running simply type </a:t>
            </a:r>
            <a:r>
              <a:rPr b="1" i="1" sz="2400">
                <a:solidFill>
                  <a:srgbClr val="535353"/>
                </a:solidFill>
              </a:rPr>
              <a:t>echo $SHELL</a:t>
            </a:r>
            <a:endParaRPr b="1" i="1" sz="2400">
              <a:solidFill>
                <a:srgbClr val="535353"/>
              </a:solidFill>
            </a:endParaRPr>
          </a:p>
          <a:p>
            <a:pPr lvl="0" algn="l" defTabSz="457200">
              <a:spcBef>
                <a:spcPts val="1000"/>
              </a:spcBef>
              <a:buClrTx/>
              <a:defRPr sz="1800">
                <a:solidFill>
                  <a:srgbClr val="000000"/>
                </a:solidFill>
              </a:defRPr>
            </a:pPr>
            <a:endParaRPr b="1" i="1" sz="2400">
              <a:solidFill>
                <a:srgbClr val="535353"/>
              </a:solidFill>
            </a:endParaRPr>
          </a:p>
          <a:p>
            <a:pPr lvl="0" algn="l" defTabSz="457200">
              <a:spcBef>
                <a:spcPts val="1000"/>
              </a:spcBef>
              <a:buClrTx/>
              <a:defRPr sz="1800">
                <a:solidFill>
                  <a:srgbClr val="000000"/>
                </a:solidFill>
              </a:defRPr>
            </a:pPr>
            <a:endParaRPr b="1" i="1" sz="2400">
              <a:solidFill>
                <a:srgbClr val="535353"/>
              </a:solidFill>
            </a:endParaRPr>
          </a:p>
          <a:p>
            <a:pPr lvl="0" algn="l" defTabSz="457200">
              <a:spcBef>
                <a:spcPts val="1000"/>
              </a:spcBef>
              <a:buClrTx/>
              <a:defRPr sz="1800">
                <a:solidFill>
                  <a:srgbClr val="000000"/>
                </a:solidFill>
              </a:defRPr>
            </a:pPr>
            <a:endParaRPr b="1" i="1" sz="2400">
              <a:solidFill>
                <a:srgbClr val="535353"/>
              </a:solidFill>
            </a:endParaRPr>
          </a:p>
          <a:p>
            <a:pPr lvl="0" algn="l" defTabSz="457200">
              <a:spcBef>
                <a:spcPts val="1000"/>
              </a:spcBef>
              <a:buClrTx/>
              <a:defRPr sz="1800">
                <a:solidFill>
                  <a:srgbClr val="000000"/>
                </a:solidFill>
              </a:defRPr>
            </a:pPr>
            <a:r>
              <a:rPr sz="2400">
                <a:solidFill>
                  <a:srgbClr val="535353"/>
                </a:solidFill>
              </a:rPr>
              <a:t>To change shells on most systems you can use the </a:t>
            </a:r>
            <a:r>
              <a:rPr b="1" i="1" sz="2400">
                <a:solidFill>
                  <a:srgbClr val="535353"/>
                </a:solidFill>
              </a:rPr>
              <a:t>chsh</a:t>
            </a:r>
            <a:r>
              <a:rPr sz="2400">
                <a:solidFill>
                  <a:srgbClr val="535353"/>
                </a:solidFill>
              </a:rPr>
              <a:t> command</a:t>
            </a:r>
            <a:endParaRPr sz="2400">
              <a:solidFill>
                <a:srgbClr val="535353"/>
              </a:solidFill>
            </a:endParaRPr>
          </a:p>
        </p:txBody>
      </p:sp>
      <p:grpSp>
        <p:nvGrpSpPr>
          <p:cNvPr id="79" name="Group 79"/>
          <p:cNvGrpSpPr/>
          <p:nvPr/>
        </p:nvGrpSpPr>
        <p:grpSpPr>
          <a:xfrm>
            <a:off x="2933700" y="1600200"/>
            <a:ext cx="5598719" cy="3009901"/>
            <a:chOff x="-215899" y="-139699"/>
            <a:chExt cx="5598718" cy="3009900"/>
          </a:xfrm>
        </p:grpSpPr>
        <p:pic>
          <p:nvPicPr>
            <p:cNvPr id="78" name="Screen Shot 2013-10-07 at 1.04.34 PM-filtered.png"/>
            <p:cNvPicPr/>
            <p:nvPr/>
          </p:nvPicPr>
          <p:blipFill>
            <a:blip r:embed="rId2">
              <a:extLst/>
            </a:blip>
            <a:stretch>
              <a:fillRect/>
            </a:stretch>
          </p:blipFill>
          <p:spPr>
            <a:xfrm>
              <a:off x="0" y="0"/>
              <a:ext cx="5166919" cy="2451101"/>
            </a:xfrm>
            <a:prstGeom prst="rect">
              <a:avLst/>
            </a:prstGeom>
            <a:ln>
              <a:noFill/>
            </a:ln>
            <a:effectLst/>
          </p:spPr>
        </p:pic>
        <p:pic>
          <p:nvPicPr>
            <p:cNvPr id="77" name=""/>
            <p:cNvPicPr/>
            <p:nvPr/>
          </p:nvPicPr>
          <p:blipFill>
            <a:blip r:embed="rId3">
              <a:extLst/>
            </a:blip>
            <a:stretch>
              <a:fillRect/>
            </a:stretch>
          </p:blipFill>
          <p:spPr>
            <a:xfrm>
              <a:off x="-215900" y="-139700"/>
              <a:ext cx="5598719" cy="3009901"/>
            </a:xfrm>
            <a:prstGeom prst="rect">
              <a:avLst/>
            </a:prstGeom>
            <a:effectLst/>
          </p:spPr>
        </p:pic>
      </p:grpSp>
      <p:grpSp>
        <p:nvGrpSpPr>
          <p:cNvPr id="82" name="Group 82"/>
          <p:cNvGrpSpPr/>
          <p:nvPr/>
        </p:nvGrpSpPr>
        <p:grpSpPr>
          <a:xfrm>
            <a:off x="4648200" y="5308600"/>
            <a:ext cx="2717800" cy="1409700"/>
            <a:chOff x="-215900" y="-139700"/>
            <a:chExt cx="2717800" cy="1409700"/>
          </a:xfrm>
        </p:grpSpPr>
        <p:pic>
          <p:nvPicPr>
            <p:cNvPr id="81" name="Screen Shot 2013-10-07 at 1.05.46 PM.png"/>
            <p:cNvPicPr/>
            <p:nvPr/>
          </p:nvPicPr>
          <p:blipFill>
            <a:blip r:embed="rId4">
              <a:extLst/>
            </a:blip>
            <a:stretch>
              <a:fillRect/>
            </a:stretch>
          </p:blipFill>
          <p:spPr>
            <a:xfrm>
              <a:off x="0" y="0"/>
              <a:ext cx="2286000" cy="850900"/>
            </a:xfrm>
            <a:prstGeom prst="rect">
              <a:avLst/>
            </a:prstGeom>
            <a:ln>
              <a:noFill/>
            </a:ln>
            <a:effectLst/>
          </p:spPr>
        </p:pic>
        <p:pic>
          <p:nvPicPr>
            <p:cNvPr id="80" name=""/>
            <p:cNvPicPr/>
            <p:nvPr/>
          </p:nvPicPr>
          <p:blipFill>
            <a:blip r:embed="rId5">
              <a:extLst/>
            </a:blip>
            <a:stretch>
              <a:fillRect/>
            </a:stretch>
          </p:blipFill>
          <p:spPr>
            <a:xfrm>
              <a:off x="-215900" y="-139700"/>
              <a:ext cx="2717800" cy="1409700"/>
            </a:xfrm>
            <a:prstGeom prst="rect">
              <a:avLst/>
            </a:prstGeom>
            <a:effectLst/>
          </p:spPr>
        </p:pic>
      </p:grpSp>
      <p:grpSp>
        <p:nvGrpSpPr>
          <p:cNvPr id="85" name="Group 85"/>
          <p:cNvGrpSpPr/>
          <p:nvPr/>
        </p:nvGrpSpPr>
        <p:grpSpPr>
          <a:xfrm>
            <a:off x="4292600" y="7416800"/>
            <a:ext cx="3429000" cy="1663700"/>
            <a:chOff x="-215900" y="-139700"/>
            <a:chExt cx="3429000" cy="1663700"/>
          </a:xfrm>
        </p:grpSpPr>
        <p:pic>
          <p:nvPicPr>
            <p:cNvPr id="84" name="Screen Shot 2013-10-07 at 1.06.54 PM.png"/>
            <p:cNvPicPr/>
            <p:nvPr/>
          </p:nvPicPr>
          <p:blipFill>
            <a:blip r:embed="rId6">
              <a:extLst/>
            </a:blip>
            <a:stretch>
              <a:fillRect/>
            </a:stretch>
          </p:blipFill>
          <p:spPr>
            <a:xfrm>
              <a:off x="0" y="0"/>
              <a:ext cx="2997200" cy="1104900"/>
            </a:xfrm>
            <a:prstGeom prst="rect">
              <a:avLst/>
            </a:prstGeom>
            <a:ln>
              <a:noFill/>
            </a:ln>
            <a:effectLst/>
          </p:spPr>
        </p:pic>
        <p:pic>
          <p:nvPicPr>
            <p:cNvPr id="83" name=""/>
            <p:cNvPicPr/>
            <p:nvPr/>
          </p:nvPicPr>
          <p:blipFill>
            <a:blip r:embed="rId7">
              <a:extLst/>
            </a:blip>
            <a:stretch>
              <a:fillRect/>
            </a:stretch>
          </p:blipFill>
          <p:spPr>
            <a:xfrm>
              <a:off x="-215900" y="-139700"/>
              <a:ext cx="3429000" cy="1663700"/>
            </a:xfrm>
            <a:prstGeom prst="rect">
              <a:avLst/>
            </a:prstGeom>
            <a:effectLst/>
          </p:spPr>
        </p:pic>
      </p:grpSp>
    </p:spTree>
  </p:cSld>
  <p:clrMapOvr>
    <a:masterClrMapping/>
  </p:clrMapOvr>
  <p:transition spd="med" advClick="1"/>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